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Proxima Nova"/>
      <p:regular r:id="rId34"/>
      <p:bold r:id="rId35"/>
      <p:italic r:id="rId36"/>
      <p:boldItalic r:id="rId37"/>
    </p:embeddedFont>
    <p:embeddedFont>
      <p:font typeface="Proxima Nova Semibold"/>
      <p:regular r:id="rId38"/>
      <p:bold r:id="rId39"/>
      <p:boldItalic r:id="rId40"/>
    </p:embeddedFont>
    <p:embeddedFont>
      <p:font typeface="Helvetica Neue"/>
      <p:regular r:id="rId41"/>
      <p:bold r:id="rId42"/>
      <p:italic r:id="rId43"/>
      <p:boldItalic r:id="rId44"/>
    </p:embeddedFont>
    <p:embeddedFont>
      <p:font typeface="Helvetica Neue Light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4257571-0BF8-48A5-BACD-4E6516A29A50}">
  <a:tblStyle styleId="{94257571-0BF8-48A5-BACD-4E6516A29A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Semibold-boldItalic.fntdata"/><Relationship Id="rId20" Type="http://schemas.openxmlformats.org/officeDocument/2006/relationships/slide" Target="slides/slide14.xml"/><Relationship Id="rId42" Type="http://schemas.openxmlformats.org/officeDocument/2006/relationships/font" Target="fonts/HelveticaNeue-bold.fntdata"/><Relationship Id="rId41" Type="http://schemas.openxmlformats.org/officeDocument/2006/relationships/font" Target="fonts/HelveticaNeue-regular.fntdata"/><Relationship Id="rId22" Type="http://schemas.openxmlformats.org/officeDocument/2006/relationships/slide" Target="slides/slide16.xml"/><Relationship Id="rId44" Type="http://schemas.openxmlformats.org/officeDocument/2006/relationships/font" Target="fonts/HelveticaNeue-boldItalic.fntdata"/><Relationship Id="rId21" Type="http://schemas.openxmlformats.org/officeDocument/2006/relationships/slide" Target="slides/slide15.xml"/><Relationship Id="rId43" Type="http://schemas.openxmlformats.org/officeDocument/2006/relationships/font" Target="fonts/HelveticaNeue-italic.fntdata"/><Relationship Id="rId24" Type="http://schemas.openxmlformats.org/officeDocument/2006/relationships/slide" Target="slides/slide18.xml"/><Relationship Id="rId46" Type="http://schemas.openxmlformats.org/officeDocument/2006/relationships/font" Target="fonts/HelveticaNeueLight-bold.fntdata"/><Relationship Id="rId23" Type="http://schemas.openxmlformats.org/officeDocument/2006/relationships/slide" Target="slides/slide17.xml"/><Relationship Id="rId45" Type="http://schemas.openxmlformats.org/officeDocument/2006/relationships/font" Target="fonts/HelveticaNeueLigh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font" Target="fonts/HelveticaNeueLight-boldItalic.fntdata"/><Relationship Id="rId25" Type="http://schemas.openxmlformats.org/officeDocument/2006/relationships/slide" Target="slides/slide19.xml"/><Relationship Id="rId47" Type="http://schemas.openxmlformats.org/officeDocument/2006/relationships/font" Target="fonts/HelveticaNeueLight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ProximaNova-bold.fntdata"/><Relationship Id="rId12" Type="http://schemas.openxmlformats.org/officeDocument/2006/relationships/slide" Target="slides/slide6.xml"/><Relationship Id="rId34" Type="http://schemas.openxmlformats.org/officeDocument/2006/relationships/font" Target="fonts/ProximaNova-regular.fntdata"/><Relationship Id="rId15" Type="http://schemas.openxmlformats.org/officeDocument/2006/relationships/slide" Target="slides/slide9.xml"/><Relationship Id="rId37" Type="http://schemas.openxmlformats.org/officeDocument/2006/relationships/font" Target="fonts/ProximaNova-boldItalic.fntdata"/><Relationship Id="rId14" Type="http://schemas.openxmlformats.org/officeDocument/2006/relationships/slide" Target="slides/slide8.xml"/><Relationship Id="rId36" Type="http://schemas.openxmlformats.org/officeDocument/2006/relationships/font" Target="fonts/ProximaNova-italic.fntdata"/><Relationship Id="rId17" Type="http://schemas.openxmlformats.org/officeDocument/2006/relationships/slide" Target="slides/slide11.xml"/><Relationship Id="rId39" Type="http://schemas.openxmlformats.org/officeDocument/2006/relationships/font" Target="fonts/ProximaNovaSemibold-bold.fntdata"/><Relationship Id="rId16" Type="http://schemas.openxmlformats.org/officeDocument/2006/relationships/slide" Target="slides/slide10.xml"/><Relationship Id="rId38" Type="http://schemas.openxmlformats.org/officeDocument/2006/relationships/font" Target="fonts/ProximaNovaSemibold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bafbf18bd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gdbafbf18b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cf1dac50a1_0_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7" name="Google Shape;167;g2cf1dac50a1_0_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8d19e8f93c_0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3" name="Google Shape;173;g28d19e8f93c_0_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8d19e8f93c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5" name="Google Shape;185;g28d19e8f93c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8d19e8f93c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6" name="Google Shape;206;g28d19e8f93c_0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cf70846361_0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4" name="Google Shape;224;g2cf70846361_0_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8d19e8f93c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5" name="Google Shape;235;g28d19e8f93c_0_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8d19e8f93c_0_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5" name="Google Shape;245;g28d19e8f93c_0_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cf1dac50a1_0_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4" name="Google Shape;254;g2cf1dac50a1_0_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cf1dac50a1_0_1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0" name="Google Shape;260;g2cf1dac50a1_0_1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cf1dac50a1_0_1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1" name="Google Shape;271;g2cf1dac50a1_0_1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dbafbf18bd_1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5" name="Google Shape;85;gdbafbf18bd_1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cf1dac50a1_0_1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1" name="Google Shape;281;g2cf1dac50a1_0_1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cf1dac50a1_0_1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1" name="Google Shape;291;g2cf1dac50a1_0_1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cf1dac50a1_0_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2" name="Google Shape;302;g2cf1dac50a1_0_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cf1dac50a1_0_2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8" name="Google Shape;308;g2cf1dac50a1_0_2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cf1dac50a1_0_2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0" name="Google Shape;320;g2cf1dac50a1_0_2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cf1dac50a1_0_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3" name="Google Shape;333;g2cf1dac50a1_0_1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8d19e8f93c_0_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9" name="Google Shape;339;g28d19e8f93c_0_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8d19e8f93c_0_1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7" name="Google Shape;347;g28d19e8f93c_0_1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cf1dac50a1_0_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1" name="Google Shape;91;g2cf1dac50a1_0_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8d0f7f5909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" name="Google Shape;97;g28d0f7f5909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f1dac50a1_0_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3" name="Google Shape;113;g2cf1dac50a1_0_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cf1dac50a1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g2cf1dac50a1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cf1dac50a1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4" name="Google Shape;134;g2cf1dac50a1_0_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8d0f7f5909_4_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g28d0f7f5909_4_1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cf70846361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9" name="Google Shape;159;g2cf70846361_0_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>
  <p:cSld name="TITLE_1">
    <p:bg>
      <p:bgPr>
        <a:solidFill>
          <a:srgbClr val="00000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892969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ts val="5200"/>
              <a:buFont typeface="Helvetica Neue Light"/>
              <a:buNone/>
              <a:defRPr>
                <a:solidFill>
                  <a:srgbClr val="F5D227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892969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 Light"/>
              <a:buNone/>
              <a:defRPr sz="2100">
                <a:solidFill>
                  <a:srgbClr val="FFFFFF"/>
                </a:solidFill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 Light"/>
              <a:buNone/>
              <a:defRPr sz="2100">
                <a:solidFill>
                  <a:srgbClr val="FFFFFF"/>
                </a:solidFill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 Light"/>
              <a:buNone/>
              <a:defRPr sz="2100">
                <a:solidFill>
                  <a:srgbClr val="FFFFFF"/>
                </a:solidFill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 Light"/>
              <a:buNone/>
              <a:defRPr sz="2100">
                <a:solidFill>
                  <a:srgbClr val="FFFFFF"/>
                </a:solidFill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 Light"/>
              <a:buNone/>
              <a:defRPr sz="2100">
                <a:solidFill>
                  <a:srgbClr val="FFFFFF"/>
                </a:solidFill>
              </a:defRPr>
            </a:lvl5pPr>
            <a:lvl6pPr indent="-285750" lvl="5" marL="27432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/>
            </a:lvl9pPr>
          </a:lstStyle>
          <a:p/>
        </p:txBody>
      </p:sp>
      <p:sp>
        <p:nvSpPr>
          <p:cNvPr id="53" name="Google Shape;53;p13"/>
          <p:cNvSpPr/>
          <p:nvPr/>
        </p:nvSpPr>
        <p:spPr>
          <a:xfrm>
            <a:off x="0" y="4189146"/>
            <a:ext cx="9144000" cy="967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 Light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descr="Image" id="54" name="Google Shape;5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0551" y="4440287"/>
            <a:ext cx="3542853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5" name="Google Shape;5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4112" y="4531899"/>
            <a:ext cx="2557820" cy="28224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 fontScale="92500" lnSpcReduction="20000"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-8930" y="-6697"/>
            <a:ext cx="9162000" cy="392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2750" lIns="32750" spcFirstLastPara="1" rIns="32750" wrap="square" tIns="3275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ts val="3900"/>
              <a:buFont typeface="Helvetica Neue Light"/>
              <a:buNone/>
              <a:defRPr sz="3900">
                <a:solidFill>
                  <a:srgbClr val="F5D227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159199" y="531830"/>
            <a:ext cx="88257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/>
          </a:bodyPr>
          <a:lstStyle>
            <a:lvl1pPr indent="-323850" lvl="0" marL="4572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●"/>
              <a:defRPr sz="1900"/>
            </a:lvl1pPr>
            <a:lvl2pPr indent="-323850" lvl="1" marL="9144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○"/>
              <a:defRPr sz="1900"/>
            </a:lvl2pPr>
            <a:lvl3pPr indent="-323850" lvl="2" marL="13716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■"/>
              <a:defRPr sz="1900"/>
            </a:lvl3pPr>
            <a:lvl4pPr indent="-323850" lvl="3" marL="18288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●"/>
              <a:defRPr sz="1900"/>
            </a:lvl4pPr>
            <a:lvl5pPr indent="-323850" lvl="4" marL="22860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○"/>
              <a:defRPr sz="1900"/>
            </a:lvl5pPr>
            <a:lvl6pPr indent="-285750" lvl="5" marL="27432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/>
            </a:lvl9pPr>
          </a:lstStyle>
          <a:p/>
        </p:txBody>
      </p:sp>
      <p:pic>
        <p:nvPicPr>
          <p:cNvPr descr="Image" id="60" name="Google Shape;6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777" y="4862426"/>
            <a:ext cx="1548603" cy="2341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1" name="Google Shape;6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2404" y="4854446"/>
            <a:ext cx="1745890" cy="192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" name="Google Shape;62;p14"/>
          <p:cNvCxnSpPr/>
          <p:nvPr/>
        </p:nvCxnSpPr>
        <p:spPr>
          <a:xfrm>
            <a:off x="-50893" y="4780461"/>
            <a:ext cx="92457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 fontScale="92500" lnSpcReduction="20000"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1">
  <p:cSld name="Title &amp; Bullets 4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-8930" y="-6697"/>
            <a:ext cx="9162000" cy="392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2750" lIns="32750" spcFirstLastPara="1" rIns="32750" wrap="square" tIns="3275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ts val="3900"/>
              <a:buFont typeface="Helvetica Neue Light"/>
              <a:buNone/>
              <a:defRPr sz="3900">
                <a:solidFill>
                  <a:srgbClr val="F5D227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159199" y="531830"/>
            <a:ext cx="88257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/>
          </a:bodyPr>
          <a:lstStyle>
            <a:lvl1pPr indent="-323850" lvl="0" marL="4572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●"/>
              <a:defRPr sz="1900"/>
            </a:lvl1pPr>
            <a:lvl2pPr indent="-323850" lvl="1" marL="9144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○"/>
              <a:defRPr sz="1900"/>
            </a:lvl2pPr>
            <a:lvl3pPr indent="-323850" lvl="2" marL="13716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■"/>
              <a:defRPr sz="1900"/>
            </a:lvl3pPr>
            <a:lvl4pPr indent="-323850" lvl="3" marL="18288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●"/>
              <a:defRPr sz="1900"/>
            </a:lvl4pPr>
            <a:lvl5pPr indent="-323850" lvl="4" marL="22860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○"/>
              <a:defRPr sz="1900"/>
            </a:lvl5pPr>
            <a:lvl6pPr indent="-285750" lvl="5" marL="27432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/>
            </a:lvl9pPr>
          </a:lstStyle>
          <a:p/>
        </p:txBody>
      </p:sp>
      <p:pic>
        <p:nvPicPr>
          <p:cNvPr descr="Image" id="67" name="Google Shape;6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777" y="4862426"/>
            <a:ext cx="1548603" cy="2341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8" name="Google Shape;6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2404" y="4854446"/>
            <a:ext cx="1745890" cy="192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Google Shape;69;p15"/>
          <p:cNvCxnSpPr/>
          <p:nvPr/>
        </p:nvCxnSpPr>
        <p:spPr>
          <a:xfrm>
            <a:off x="-50893" y="4780461"/>
            <a:ext cx="92457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 fontScale="92500" lnSpcReduction="20000"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-8930" y="-7657"/>
            <a:ext cx="9162000" cy="487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2750" lIns="32750" spcFirstLastPara="1" rIns="32750" wrap="square" tIns="3275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D500"/>
              </a:buClr>
              <a:buSzPts val="5200"/>
              <a:buFont typeface="Helvetica Neue"/>
              <a:buNone/>
              <a:defRPr>
                <a:solidFill>
                  <a:srgbClr val="F6D5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pic>
        <p:nvPicPr>
          <p:cNvPr descr="Image" id="73" name="Google Shape;7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8930" y="4778652"/>
            <a:ext cx="6871396" cy="376303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 fontScale="92500" lnSpcReduction="20000"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videomaker.com/article/c13/8698-light-source-using-a-camera-mounted-light/" TargetMode="External"/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ieeexplore.ieee.org/document/6778368" TargetMode="External"/><Relationship Id="rId4" Type="http://schemas.openxmlformats.org/officeDocument/2006/relationships/image" Target="../media/image10.png"/><Relationship Id="rId9" Type="http://schemas.openxmlformats.org/officeDocument/2006/relationships/image" Target="../media/image21.png"/><Relationship Id="rId5" Type="http://schemas.openxmlformats.org/officeDocument/2006/relationships/image" Target="../media/image7.png"/><Relationship Id="rId6" Type="http://schemas.openxmlformats.org/officeDocument/2006/relationships/image" Target="../media/image25.png"/><Relationship Id="rId7" Type="http://schemas.openxmlformats.org/officeDocument/2006/relationships/image" Target="../media/image14.jpg"/><Relationship Id="rId8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youtube.com/watch?v=GnuQzP3gty4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youtube.com/watch?v=GnuQzP3gty4" TargetMode="External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3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ieeexplore.ieee.org/document/8968554" TargetMode="External"/><Relationship Id="rId4" Type="http://schemas.openxmlformats.org/officeDocument/2006/relationships/image" Target="../media/image32.png"/><Relationship Id="rId5" Type="http://schemas.openxmlformats.org/officeDocument/2006/relationships/image" Target="../media/image31.png"/><Relationship Id="rId6" Type="http://schemas.openxmlformats.org/officeDocument/2006/relationships/image" Target="../media/image30.png"/><Relationship Id="rId7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Relationship Id="rId4" Type="http://schemas.openxmlformats.org/officeDocument/2006/relationships/hyperlink" Target="https://ieeexplore.ieee.org/document/8968554" TargetMode="External"/><Relationship Id="rId5" Type="http://schemas.openxmlformats.org/officeDocument/2006/relationships/image" Target="../media/image36.png"/><Relationship Id="rId6" Type="http://schemas.openxmlformats.org/officeDocument/2006/relationships/image" Target="../media/image38.png"/><Relationship Id="rId7" Type="http://schemas.openxmlformats.org/officeDocument/2006/relationships/hyperlink" Target="https://www.youtube.com/watch?v=GnuQzP3gty4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44.png"/><Relationship Id="rId5" Type="http://schemas.openxmlformats.org/officeDocument/2006/relationships/image" Target="../media/image24.png"/><Relationship Id="rId6" Type="http://schemas.openxmlformats.org/officeDocument/2006/relationships/hyperlink" Target="https://www.cbsnews.com/news/nasa-human-like-robots-boston-dynamics-spot-explore-caves-mars/" TargetMode="External"/><Relationship Id="rId7" Type="http://schemas.openxmlformats.org/officeDocument/2006/relationships/hyperlink" Target="https://www.reuters.com/world/europe/french-send-deep-diving-robot-help-titanic-sub-search-2023-06-21/" TargetMode="External"/><Relationship Id="rId8" Type="http://schemas.openxmlformats.org/officeDocument/2006/relationships/hyperlink" Target="https://www.smithsonianmag.com/science-nature/nasa-considers-rover-mission-go-cave-diving-moon-180971790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1.png"/><Relationship Id="rId4" Type="http://schemas.openxmlformats.org/officeDocument/2006/relationships/hyperlink" Target="https://arxiv.org/abs/2302.13613" TargetMode="External"/><Relationship Id="rId5" Type="http://schemas.openxmlformats.org/officeDocument/2006/relationships/image" Target="../media/image42.png"/><Relationship Id="rId6" Type="http://schemas.openxmlformats.org/officeDocument/2006/relationships/hyperlink" Target="https://www.ri.cmu.edu/pub_files/2014/7/Ji_LidarMapping_RSS2014_v8.pdf" TargetMode="External"/><Relationship Id="rId7" Type="http://schemas.openxmlformats.org/officeDocument/2006/relationships/image" Target="../media/image6.png"/><Relationship Id="rId8" Type="http://schemas.openxmlformats.org/officeDocument/2006/relationships/hyperlink" Target="https://ouster.com/insights/blog/os1-32-high-resolution-low-cost-lidar-sensor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medium.com/@deepanshut041/introduction-to-fast-features-from-accelerated-segment-test-4ed33dde6d65" TargetMode="External"/><Relationship Id="rId4" Type="http://schemas.openxmlformats.org/officeDocument/2006/relationships/hyperlink" Target="https://www.youtube.com/watch?v=GnuQzP3gty4" TargetMode="External"/><Relationship Id="rId5" Type="http://schemas.openxmlformats.org/officeDocument/2006/relationships/image" Target="../media/image8.png"/><Relationship Id="rId6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youtube.com/watch?v=GnuQzP3gty4" TargetMode="External"/><Relationship Id="rId4" Type="http://schemas.openxmlformats.org/officeDocument/2006/relationships/image" Target="../media/image40.gif"/><Relationship Id="rId5" Type="http://schemas.openxmlformats.org/officeDocument/2006/relationships/image" Target="../media/image15.png"/><Relationship Id="rId6" Type="http://schemas.openxmlformats.org/officeDocument/2006/relationships/hyperlink" Target="https://ieeexplore.ieee.org/document/8968554" TargetMode="External"/><Relationship Id="rId7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/>
        </p:nvSpPr>
        <p:spPr>
          <a:xfrm>
            <a:off x="4245869" y="2400970"/>
            <a:ext cx="6522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0" name="Google Shape;80;p17"/>
          <p:cNvSpPr txBox="1"/>
          <p:nvPr>
            <p:ph idx="4294967295" type="ctrTitle"/>
          </p:nvPr>
        </p:nvSpPr>
        <p:spPr>
          <a:xfrm>
            <a:off x="444726" y="401175"/>
            <a:ext cx="8254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ts val="3400"/>
              <a:buFont typeface="Helvetica Neue Light"/>
              <a:buNone/>
            </a:pPr>
            <a:r>
              <a:rPr lang="en" sz="3400">
                <a:solidFill>
                  <a:srgbClr val="F5D227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Direct Vision-Based SLAM for Environments with Onboard Illumination</a:t>
            </a:r>
            <a:endParaRPr i="0" sz="3400" u="none" cap="none" strike="noStrike">
              <a:solidFill>
                <a:srgbClr val="F5D227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81" name="Google Shape;81;p17"/>
          <p:cNvSpPr txBox="1"/>
          <p:nvPr>
            <p:ph idx="4294967295" type="subTitle"/>
          </p:nvPr>
        </p:nvSpPr>
        <p:spPr>
          <a:xfrm>
            <a:off x="1294805" y="2581796"/>
            <a:ext cx="65544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 fontScale="92500" lnSpcReduction="20000"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8AF7B"/>
              </a:buClr>
              <a:buSzPct val="100000"/>
              <a:buFont typeface="Arial"/>
              <a:buNone/>
            </a:pPr>
            <a:r>
              <a:rPr lang="en" sz="2100">
                <a:solidFill>
                  <a:srgbClr val="F5D227"/>
                </a:solidFill>
                <a:latin typeface="Proxima Nova"/>
                <a:ea typeface="Proxima Nova"/>
                <a:cs typeface="Proxima Nova"/>
                <a:sym typeface="Proxima Nova"/>
              </a:rPr>
              <a:t>Ryan Slocum</a:t>
            </a:r>
            <a:endParaRPr i="0" sz="2100" u="none" cap="none" strike="noStrike">
              <a:solidFill>
                <a:srgbClr val="F5D22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8AF7B"/>
              </a:buClr>
              <a:buSzPct val="100000"/>
              <a:buFont typeface="Arial"/>
              <a:buNone/>
            </a:pPr>
            <a:r>
              <a:rPr lang="en" sz="1500">
                <a:solidFill>
                  <a:srgbClr val="F5D227"/>
                </a:solidFill>
                <a:latin typeface="Proxima Nova"/>
                <a:ea typeface="Proxima Nova"/>
                <a:cs typeface="Proxima Nova"/>
                <a:sym typeface="Proxima Nova"/>
              </a:rPr>
              <a:t>Department of Computer Science</a:t>
            </a:r>
            <a:endParaRPr i="0" sz="2100" u="none" cap="none" strike="noStrike">
              <a:solidFill>
                <a:srgbClr val="F5D22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8AF7B"/>
              </a:buClr>
              <a:buSzPct val="100000"/>
              <a:buFont typeface="Arial"/>
              <a:buNone/>
            </a:pPr>
            <a:r>
              <a:rPr i="0" lang="en" sz="1500" u="none" cap="none" strike="noStrike">
                <a:solidFill>
                  <a:srgbClr val="F5D227"/>
                </a:solidFill>
                <a:latin typeface="Proxima Nova"/>
                <a:ea typeface="Proxima Nova"/>
                <a:cs typeface="Proxima Nova"/>
                <a:sym typeface="Proxima Nova"/>
              </a:rPr>
              <a:t>University of Colorado at Boulder</a:t>
            </a:r>
            <a:endParaRPr>
              <a:solidFill>
                <a:srgbClr val="F5D22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82;p17"/>
          <p:cNvSpPr txBox="1"/>
          <p:nvPr>
            <p:ph idx="4294967295" type="subTitle"/>
          </p:nvPr>
        </p:nvSpPr>
        <p:spPr>
          <a:xfrm>
            <a:off x="1294775" y="3732048"/>
            <a:ext cx="65544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8AF7B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F5D227"/>
                </a:solidFill>
                <a:latin typeface="Proxima Nova"/>
                <a:ea typeface="Proxima Nova"/>
                <a:cs typeface="Proxima Nova"/>
                <a:sym typeface="Proxima Nova"/>
              </a:rPr>
              <a:t>Advisor: Dr. Chris Heckman</a:t>
            </a:r>
            <a:endParaRPr>
              <a:solidFill>
                <a:srgbClr val="F5D22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 fontScale="92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 Light"/>
              <a:buNone/>
            </a:pPr>
            <a:r>
              <a:rPr lang="en"/>
              <a:t>9</a:t>
            </a:r>
            <a:endParaRPr/>
          </a:p>
        </p:txBody>
      </p:sp>
      <p:graphicFrame>
        <p:nvGraphicFramePr>
          <p:cNvPr id="170" name="Google Shape;170;p26"/>
          <p:cNvGraphicFramePr/>
          <p:nvPr/>
        </p:nvGraphicFramePr>
        <p:xfrm>
          <a:off x="855925" y="372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{94257571-0BF8-48A5-BACD-4E6516A29A50}</a:tableStyleId>
              </a:tblPr>
              <a:tblGrid>
                <a:gridCol w="2474325"/>
                <a:gridCol w="2474325"/>
                <a:gridCol w="2474325"/>
              </a:tblGrid>
              <a:tr h="1989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0"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1</a:t>
                      </a:r>
                      <a:endParaRPr sz="5400"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Introduction</a:t>
                      </a:r>
                      <a:endParaRPr sz="2000"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2</a:t>
                      </a:r>
                      <a:endParaRPr sz="54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Background</a:t>
                      </a:r>
                      <a:endParaRPr sz="50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3</a:t>
                      </a:r>
                      <a:endParaRPr sz="54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Methods</a:t>
                      </a:r>
                      <a:endParaRPr sz="20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D227"/>
                    </a:solidFill>
                  </a:tcPr>
                </a:tc>
              </a:tr>
              <a:tr h="1989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4</a:t>
                      </a:r>
                      <a:endParaRPr sz="54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Results</a:t>
                      </a:r>
                      <a:endParaRPr sz="44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5</a:t>
                      </a:r>
                      <a:endParaRPr sz="54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Discussion</a:t>
                      </a:r>
                      <a:endParaRPr sz="44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6</a:t>
                      </a:r>
                      <a:endParaRPr sz="54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Questions</a:t>
                      </a:r>
                      <a:endParaRPr sz="50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title"/>
          </p:nvPr>
        </p:nvSpPr>
        <p:spPr>
          <a:xfrm>
            <a:off x="-8930" y="-6697"/>
            <a:ext cx="9162000" cy="392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2750" lIns="32750" spcFirstLastPara="1" rIns="32750" wrap="square" tIns="327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ct val="100000"/>
              <a:buFont typeface="Helvetica Neue Light"/>
              <a:buNone/>
            </a:pPr>
            <a:r>
              <a:rPr lang="en" sz="2700">
                <a:latin typeface="Proxima Nova Semibold"/>
                <a:ea typeface="Proxima Nova Semibold"/>
                <a:cs typeface="Proxima Nova Semibold"/>
                <a:sym typeface="Proxima Nova Semibold"/>
              </a:rPr>
              <a:t>Methods</a:t>
            </a:r>
            <a:endParaRPr sz="27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76" name="Google Shape;176;p27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 fontScale="92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 Light"/>
              <a:buNone/>
            </a:pPr>
            <a:r>
              <a:rPr lang="en"/>
              <a:t>10</a:t>
            </a:r>
            <a:endParaRPr/>
          </a:p>
        </p:txBody>
      </p:sp>
      <p:sp>
        <p:nvSpPr>
          <p:cNvPr id="177" name="Google Shape;177;p27"/>
          <p:cNvSpPr txBox="1"/>
          <p:nvPr>
            <p:ph idx="4294967295" type="ctrTitle"/>
          </p:nvPr>
        </p:nvSpPr>
        <p:spPr>
          <a:xfrm>
            <a:off x="2040525" y="862625"/>
            <a:ext cx="50631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Proxima Nova"/>
                <a:ea typeface="Proxima Nova"/>
                <a:cs typeface="Proxima Nova"/>
                <a:sym typeface="Proxima Nova"/>
              </a:rPr>
              <a:t>Goal:</a:t>
            </a:r>
            <a:endParaRPr b="1" sz="1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Proxima Nova"/>
                <a:ea typeface="Proxima Nova"/>
                <a:cs typeface="Proxima Nova"/>
                <a:sym typeface="Proxima Nova"/>
              </a:rPr>
              <a:t>Integrate lighting information into Direct Sparse Odometry</a:t>
            </a:r>
            <a:endParaRPr sz="1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8" name="Google Shape;178;p27"/>
          <p:cNvSpPr txBox="1"/>
          <p:nvPr>
            <p:ph idx="4294967295" type="ctrTitle"/>
          </p:nvPr>
        </p:nvSpPr>
        <p:spPr>
          <a:xfrm>
            <a:off x="3527775" y="4295750"/>
            <a:ext cx="1423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ts val="3400"/>
              <a:buFont typeface="Helvetica Neue Light"/>
              <a:buNone/>
            </a:pPr>
            <a:r>
              <a:t/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ts val="3400"/>
              <a:buFont typeface="Helvetica Neue Light"/>
              <a:buNone/>
            </a:pPr>
            <a:r>
              <a:t/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179" name="Google Shape;179;p27"/>
          <p:cNvGraphicFramePr/>
          <p:nvPr/>
        </p:nvGraphicFramePr>
        <p:xfrm>
          <a:off x="25" y="262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{94257571-0BF8-48A5-BACD-4E6516A29A50}</a:tableStyleId>
              </a:tblPr>
              <a:tblGrid>
                <a:gridCol w="2286000"/>
                <a:gridCol w="2286000"/>
                <a:gridCol w="2286000"/>
                <a:gridCol w="2286000"/>
              </a:tblGrid>
              <a:tr h="1480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Illumination Modeling</a:t>
                      </a:r>
                      <a:endParaRPr sz="44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Modify Pixel Residual</a:t>
                      </a:r>
                      <a:endParaRPr sz="44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Full-System Optimization</a:t>
                      </a:r>
                      <a:endParaRPr sz="5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Evaluate vs Original DSO</a:t>
                      </a:r>
                      <a:endParaRPr sz="2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0" name="Google Shape;180;p27"/>
          <p:cNvSpPr/>
          <p:nvPr/>
        </p:nvSpPr>
        <p:spPr>
          <a:xfrm>
            <a:off x="2040525" y="3075424"/>
            <a:ext cx="325800" cy="575100"/>
          </a:xfrm>
          <a:prstGeom prst="chevron">
            <a:avLst>
              <a:gd fmla="val 68692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7"/>
          <p:cNvSpPr/>
          <p:nvPr/>
        </p:nvSpPr>
        <p:spPr>
          <a:xfrm>
            <a:off x="4371075" y="3075424"/>
            <a:ext cx="325800" cy="575100"/>
          </a:xfrm>
          <a:prstGeom prst="chevron">
            <a:avLst>
              <a:gd fmla="val 68692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7"/>
          <p:cNvSpPr/>
          <p:nvPr/>
        </p:nvSpPr>
        <p:spPr>
          <a:xfrm>
            <a:off x="6701625" y="3075424"/>
            <a:ext cx="325800" cy="575100"/>
          </a:xfrm>
          <a:prstGeom prst="chevron">
            <a:avLst>
              <a:gd fmla="val 68692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-8930" y="-6697"/>
            <a:ext cx="9162000" cy="392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2750" lIns="32750" spcFirstLastPara="1" rIns="32750" wrap="square" tIns="327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ct val="100000"/>
              <a:buFont typeface="Helvetica Neue Light"/>
              <a:buNone/>
            </a:pPr>
            <a:r>
              <a:rPr lang="en" sz="2700">
                <a:latin typeface="Proxima Nova Semibold"/>
                <a:ea typeface="Proxima Nova Semibold"/>
                <a:cs typeface="Proxima Nova Semibold"/>
                <a:sym typeface="Proxima Nova Semibold"/>
              </a:rPr>
              <a:t>Light Modeling</a:t>
            </a:r>
            <a:endParaRPr sz="27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88" name="Google Shape;188;p28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 fontScale="92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 Light"/>
              <a:buNone/>
            </a:pPr>
            <a:r>
              <a:rPr lang="en"/>
              <a:t>11</a:t>
            </a:r>
            <a:endParaRPr/>
          </a:p>
        </p:txBody>
      </p:sp>
      <p:sp>
        <p:nvSpPr>
          <p:cNvPr id="189" name="Google Shape;189;p28"/>
          <p:cNvSpPr txBox="1"/>
          <p:nvPr>
            <p:ph idx="4294967295" type="ctrTitle"/>
          </p:nvPr>
        </p:nvSpPr>
        <p:spPr>
          <a:xfrm>
            <a:off x="72025" y="524625"/>
            <a:ext cx="3881700" cy="24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Step 1: Model onboard illumination source 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Point light source is sufficient for our purposes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Requires two parameters: 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0" name="Google Shape;190;p28"/>
          <p:cNvSpPr txBox="1"/>
          <p:nvPr>
            <p:ph idx="4294967295" type="ctrTitle"/>
          </p:nvPr>
        </p:nvSpPr>
        <p:spPr>
          <a:xfrm>
            <a:off x="3527775" y="4295750"/>
            <a:ext cx="1423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ts val="3400"/>
              <a:buFont typeface="Helvetica Neue Light"/>
              <a:buNone/>
            </a:pPr>
            <a:r>
              <a:t/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ts val="3400"/>
              <a:buFont typeface="Helvetica Neue Light"/>
              <a:buNone/>
            </a:pPr>
            <a:r>
              <a:t/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1" name="Google Shape;191;p28"/>
          <p:cNvSpPr txBox="1"/>
          <p:nvPr>
            <p:ph idx="4294967295" type="ctrTitle"/>
          </p:nvPr>
        </p:nvSpPr>
        <p:spPr>
          <a:xfrm>
            <a:off x="5628085" y="2450875"/>
            <a:ext cx="2722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ts val="3400"/>
              <a:buFont typeface="Helvetica Neue Light"/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Point Light Model with uniform radiation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ts val="3400"/>
              <a:buFont typeface="Helvetica Neue Light"/>
              <a:buNone/>
            </a:pPr>
            <a:r>
              <a:rPr lang="en" sz="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Takahito Aoto et al</a:t>
            </a:r>
            <a:r>
              <a:rPr lang="en" sz="800">
                <a:latin typeface="Proxima Nova"/>
                <a:ea typeface="Proxima Nova"/>
                <a:cs typeface="Proxima Nova"/>
                <a:sym typeface="Proxima Nova"/>
              </a:rPr>
              <a:t>, 2013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2" name="Google Shape;192;p28"/>
          <p:cNvPicPr preferRelativeResize="0"/>
          <p:nvPr/>
        </p:nvPicPr>
        <p:blipFill rotWithShape="1">
          <a:blip r:embed="rId4">
            <a:alphaModFix/>
          </a:blip>
          <a:srcRect b="0" l="2559" r="44013" t="0"/>
          <a:stretch/>
        </p:blipFill>
        <p:spPr>
          <a:xfrm>
            <a:off x="6089925" y="490625"/>
            <a:ext cx="2004025" cy="200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25" y="1983075"/>
            <a:ext cx="3362776" cy="5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0500" y="3020629"/>
            <a:ext cx="3913598" cy="1097772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8"/>
          <p:cNvSpPr txBox="1"/>
          <p:nvPr>
            <p:ph idx="4294967295" type="ctrTitle"/>
          </p:nvPr>
        </p:nvSpPr>
        <p:spPr>
          <a:xfrm>
            <a:off x="5585710" y="4118400"/>
            <a:ext cx="2722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ts val="3400"/>
              <a:buFont typeface="Helvetica Neue Light"/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Light reflected to camera from point p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6" name="Google Shape;196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300" y="3020615"/>
            <a:ext cx="1774175" cy="12685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28"/>
          <p:cNvCxnSpPr/>
          <p:nvPr/>
        </p:nvCxnSpPr>
        <p:spPr>
          <a:xfrm>
            <a:off x="1411975" y="3308950"/>
            <a:ext cx="1846500" cy="420900"/>
          </a:xfrm>
          <a:prstGeom prst="straightConnector1">
            <a:avLst/>
          </a:prstGeom>
          <a:noFill/>
          <a:ln cap="flat" cmpd="sng" w="9525">
            <a:solidFill>
              <a:srgbClr val="FFD5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" name="Google Shape;198;p28"/>
          <p:cNvCxnSpPr/>
          <p:nvPr/>
        </p:nvCxnSpPr>
        <p:spPr>
          <a:xfrm flipH="1">
            <a:off x="1403550" y="3783575"/>
            <a:ext cx="1885200" cy="104400"/>
          </a:xfrm>
          <a:prstGeom prst="straightConnector1">
            <a:avLst/>
          </a:prstGeom>
          <a:noFill/>
          <a:ln cap="flat" cmpd="sng" w="9525">
            <a:solidFill>
              <a:srgbClr val="FFD5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9" name="Google Shape;199;p28"/>
          <p:cNvSpPr/>
          <p:nvPr/>
        </p:nvSpPr>
        <p:spPr>
          <a:xfrm>
            <a:off x="3312300" y="3696075"/>
            <a:ext cx="99000" cy="104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65133" y="3658051"/>
            <a:ext cx="175367" cy="18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35225" y="2786007"/>
            <a:ext cx="258900" cy="234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01476" y="3887975"/>
            <a:ext cx="283171" cy="25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8"/>
          <p:cNvSpPr txBox="1"/>
          <p:nvPr>
            <p:ph idx="4294967295" type="ctrTitle"/>
          </p:nvPr>
        </p:nvSpPr>
        <p:spPr>
          <a:xfrm>
            <a:off x="548549" y="4238650"/>
            <a:ext cx="9282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ts val="3400"/>
              <a:buFont typeface="Helvetica Neue Light"/>
              <a:buNone/>
            </a:pPr>
            <a:r>
              <a:rPr lang="en" sz="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11"/>
              </a:rPr>
              <a:t>Videomaker</a:t>
            </a:r>
            <a:r>
              <a:rPr lang="en" sz="800">
                <a:latin typeface="Proxima Nova"/>
                <a:ea typeface="Proxima Nova"/>
                <a:cs typeface="Proxima Nova"/>
                <a:sym typeface="Proxima Nova"/>
              </a:rPr>
              <a:t>, 2024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/>
          <p:nvPr>
            <p:ph type="title"/>
          </p:nvPr>
        </p:nvSpPr>
        <p:spPr>
          <a:xfrm>
            <a:off x="-8930" y="-6697"/>
            <a:ext cx="9162000" cy="392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2750" lIns="32750" spcFirstLastPara="1" rIns="32750" wrap="square" tIns="327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ct val="100000"/>
              <a:buFont typeface="Helvetica Neue Light"/>
              <a:buNone/>
            </a:pPr>
            <a:r>
              <a:rPr lang="en" sz="2700">
                <a:latin typeface="Proxima Nova Semibold"/>
                <a:ea typeface="Proxima Nova Semibold"/>
                <a:cs typeface="Proxima Nova Semibold"/>
                <a:sym typeface="Proxima Nova Semibold"/>
              </a:rPr>
              <a:t>Energy Residual</a:t>
            </a:r>
            <a:endParaRPr sz="27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09" name="Google Shape;209;p29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 fontScale="92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 Light"/>
              <a:buNone/>
            </a:pPr>
            <a:r>
              <a:rPr lang="en"/>
              <a:t>12</a:t>
            </a:r>
            <a:endParaRPr/>
          </a:p>
        </p:txBody>
      </p:sp>
      <p:sp>
        <p:nvSpPr>
          <p:cNvPr id="210" name="Google Shape;210;p29"/>
          <p:cNvSpPr txBox="1"/>
          <p:nvPr>
            <p:ph idx="4294967295" type="ctrTitle"/>
          </p:nvPr>
        </p:nvSpPr>
        <p:spPr>
          <a:xfrm>
            <a:off x="78750" y="438450"/>
            <a:ext cx="3665400" cy="24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Step 2: Modify pixel energy residual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Original DSO residual compares the intensity of a point in two different images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1" name="Google Shape;211;p29"/>
          <p:cNvSpPr txBox="1"/>
          <p:nvPr>
            <p:ph idx="4294967295" type="ctrTitle"/>
          </p:nvPr>
        </p:nvSpPr>
        <p:spPr>
          <a:xfrm>
            <a:off x="5030947" y="902988"/>
            <a:ext cx="2722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ts val="3400"/>
              <a:buFont typeface="Helvetica Neue Light"/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Original pixel energy calculation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ts val="3400"/>
              <a:buFont typeface="Helvetica Neue Light"/>
              <a:buNone/>
            </a:pPr>
            <a:r>
              <a:rPr lang="en" sz="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Engels, Kolton, and Cremers</a:t>
            </a:r>
            <a:r>
              <a:rPr lang="en" sz="800">
                <a:latin typeface="Proxima Nova"/>
                <a:ea typeface="Proxima Nova"/>
                <a:cs typeface="Proxima Nova"/>
                <a:sym typeface="Proxima Nova"/>
              </a:rPr>
              <a:t>, 2016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2" name="Google Shape;212;p29"/>
          <p:cNvPicPr preferRelativeResize="0"/>
          <p:nvPr/>
        </p:nvPicPr>
        <p:blipFill rotWithShape="1">
          <a:blip r:embed="rId4">
            <a:alphaModFix/>
          </a:blip>
          <a:srcRect b="0" l="0" r="0" t="5042"/>
          <a:stretch/>
        </p:blipFill>
        <p:spPr>
          <a:xfrm>
            <a:off x="4437975" y="1253751"/>
            <a:ext cx="3695275" cy="6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4875" y="2520950"/>
            <a:ext cx="3385325" cy="1904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850" y="2520950"/>
            <a:ext cx="3385334" cy="190425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9"/>
          <p:cNvSpPr txBox="1"/>
          <p:nvPr>
            <p:ph idx="4294967295" type="ctrTitle"/>
          </p:nvPr>
        </p:nvSpPr>
        <p:spPr>
          <a:xfrm>
            <a:off x="940413" y="4425199"/>
            <a:ext cx="27222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ts val="3400"/>
              <a:buFont typeface="Helvetica Neue Light"/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Source Frame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6" name="Google Shape;216;p29"/>
          <p:cNvSpPr txBox="1"/>
          <p:nvPr>
            <p:ph idx="4294967295" type="ctrTitle"/>
          </p:nvPr>
        </p:nvSpPr>
        <p:spPr>
          <a:xfrm>
            <a:off x="5106450" y="4425194"/>
            <a:ext cx="27222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ts val="3400"/>
              <a:buFont typeface="Helvetica Neue Light"/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Target Frame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7" name="Google Shape;217;p29"/>
          <p:cNvSpPr/>
          <p:nvPr/>
        </p:nvSpPr>
        <p:spPr>
          <a:xfrm>
            <a:off x="1866000" y="3181925"/>
            <a:ext cx="90900" cy="86700"/>
          </a:xfrm>
          <a:prstGeom prst="mathMultiply">
            <a:avLst>
              <a:gd fmla="val 21800" name="adj1"/>
            </a:avLst>
          </a:prstGeom>
          <a:solidFill>
            <a:srgbClr val="F5D227"/>
          </a:solidFill>
          <a:ln cap="flat" cmpd="sng" w="9525">
            <a:solidFill>
              <a:srgbClr val="FFD5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9"/>
          <p:cNvSpPr/>
          <p:nvPr/>
        </p:nvSpPr>
        <p:spPr>
          <a:xfrm>
            <a:off x="5845725" y="2953925"/>
            <a:ext cx="90900" cy="86700"/>
          </a:xfrm>
          <a:prstGeom prst="mathMultiply">
            <a:avLst>
              <a:gd fmla="val 21800" name="adj1"/>
            </a:avLst>
          </a:prstGeom>
          <a:solidFill>
            <a:srgbClr val="F5D227"/>
          </a:solidFill>
          <a:ln cap="flat" cmpd="sng" w="9525">
            <a:solidFill>
              <a:srgbClr val="FFD5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9"/>
          <p:cNvSpPr txBox="1"/>
          <p:nvPr/>
        </p:nvSpPr>
        <p:spPr>
          <a:xfrm>
            <a:off x="5836925" y="1812550"/>
            <a:ext cx="7305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20" name="Google Shape;220;p29"/>
          <p:cNvSpPr txBox="1"/>
          <p:nvPr>
            <p:ph idx="4294967295" type="ctrTitle"/>
          </p:nvPr>
        </p:nvSpPr>
        <p:spPr>
          <a:xfrm>
            <a:off x="5649300" y="1765050"/>
            <a:ext cx="11940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ts val="3400"/>
              <a:buFont typeface="Helvetica Neue Light"/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Target Frame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1" name="Google Shape;221;p29"/>
          <p:cNvSpPr txBox="1"/>
          <p:nvPr>
            <p:ph idx="4294967295" type="ctrTitle"/>
          </p:nvPr>
        </p:nvSpPr>
        <p:spPr>
          <a:xfrm>
            <a:off x="6825025" y="1765050"/>
            <a:ext cx="11940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ts val="3400"/>
              <a:buFont typeface="Helvetica Neue Light"/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Source Frame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 txBox="1"/>
          <p:nvPr>
            <p:ph type="title"/>
          </p:nvPr>
        </p:nvSpPr>
        <p:spPr>
          <a:xfrm>
            <a:off x="-8930" y="-6697"/>
            <a:ext cx="9162000" cy="392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2750" lIns="32750" spcFirstLastPara="1" rIns="32750" wrap="square" tIns="327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ct val="100000"/>
              <a:buFont typeface="Helvetica Neue Light"/>
              <a:buNone/>
            </a:pPr>
            <a:r>
              <a:rPr lang="en" sz="2700">
                <a:latin typeface="Proxima Nova Semibold"/>
                <a:ea typeface="Proxima Nova Semibold"/>
                <a:cs typeface="Proxima Nova Semibold"/>
                <a:sym typeface="Proxima Nova Semibold"/>
              </a:rPr>
              <a:t>Energy Residual</a:t>
            </a:r>
            <a:endParaRPr sz="27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27" name="Google Shape;227;p30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 fontScale="92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 Light"/>
              <a:buNone/>
            </a:pPr>
            <a:r>
              <a:rPr lang="en"/>
              <a:t>13</a:t>
            </a:r>
            <a:endParaRPr/>
          </a:p>
        </p:txBody>
      </p:sp>
      <p:sp>
        <p:nvSpPr>
          <p:cNvPr id="228" name="Google Shape;228;p30"/>
          <p:cNvSpPr txBox="1"/>
          <p:nvPr>
            <p:ph idx="4294967295" type="ctrTitle"/>
          </p:nvPr>
        </p:nvSpPr>
        <p:spPr>
          <a:xfrm>
            <a:off x="129250" y="1323750"/>
            <a:ext cx="3665400" cy="24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Step 2: Modify pixel energy residual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Original DSO residual compares the intensity of a point in two different images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Modified residual incorporates reflected light intensity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9" name="Google Shape;229;p30"/>
          <p:cNvPicPr preferRelativeResize="0"/>
          <p:nvPr/>
        </p:nvPicPr>
        <p:blipFill rotWithShape="1">
          <a:blip r:embed="rId3">
            <a:alphaModFix/>
          </a:blip>
          <a:srcRect b="0" l="0" r="0" t="5042"/>
          <a:stretch/>
        </p:blipFill>
        <p:spPr>
          <a:xfrm>
            <a:off x="4437975" y="1025151"/>
            <a:ext cx="3695275" cy="6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8200" y="3133800"/>
            <a:ext cx="5486552" cy="78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1" name="Google Shape;231;p30"/>
          <p:cNvCxnSpPr/>
          <p:nvPr/>
        </p:nvCxnSpPr>
        <p:spPr>
          <a:xfrm>
            <a:off x="6321650" y="1747050"/>
            <a:ext cx="16800" cy="1302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2" name="Google Shape;232;p30"/>
          <p:cNvSpPr/>
          <p:nvPr/>
        </p:nvSpPr>
        <p:spPr>
          <a:xfrm>
            <a:off x="8304325" y="3379625"/>
            <a:ext cx="521700" cy="356700"/>
          </a:xfrm>
          <a:prstGeom prst="rect">
            <a:avLst/>
          </a:prstGeom>
          <a:solidFill>
            <a:srgbClr val="FFD500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/>
          <p:nvPr>
            <p:ph type="title"/>
          </p:nvPr>
        </p:nvSpPr>
        <p:spPr>
          <a:xfrm>
            <a:off x="-8930" y="-6697"/>
            <a:ext cx="9162000" cy="392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2750" lIns="32750" spcFirstLastPara="1" rIns="32750" wrap="square" tIns="327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ct val="100000"/>
              <a:buFont typeface="Helvetica Neue Light"/>
              <a:buNone/>
            </a:pPr>
            <a:r>
              <a:rPr lang="en" sz="27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Optimization</a:t>
            </a:r>
            <a:endParaRPr sz="27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38" name="Google Shape;238;p31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 fontScale="92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 Light"/>
              <a:buNone/>
            </a:pPr>
            <a:r>
              <a:rPr lang="en"/>
              <a:t>14</a:t>
            </a:r>
            <a:endParaRPr/>
          </a:p>
        </p:txBody>
      </p:sp>
      <p:sp>
        <p:nvSpPr>
          <p:cNvPr id="239" name="Google Shape;239;p31"/>
          <p:cNvSpPr txBox="1"/>
          <p:nvPr>
            <p:ph idx="4294967295" type="ctrTitle"/>
          </p:nvPr>
        </p:nvSpPr>
        <p:spPr>
          <a:xfrm>
            <a:off x="129250" y="1323750"/>
            <a:ext cx="4047600" cy="24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Step 3: </a:t>
            </a: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Full-system optimization to minimize energy 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Energy residuals are summed across candidate points and keyframes for a total “error”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DSO uses Gauss-Newton optimization to minimize this error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0" name="Google Shape;240;p31"/>
          <p:cNvSpPr txBox="1"/>
          <p:nvPr>
            <p:ph idx="4294967295" type="ctrTitle"/>
          </p:nvPr>
        </p:nvSpPr>
        <p:spPr>
          <a:xfrm>
            <a:off x="3527775" y="4295750"/>
            <a:ext cx="1423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ts val="3400"/>
              <a:buFont typeface="Helvetica Neue Light"/>
              <a:buNone/>
            </a:pPr>
            <a:r>
              <a:t/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ts val="3400"/>
              <a:buFont typeface="Helvetica Neue Light"/>
              <a:buNone/>
            </a:pPr>
            <a:r>
              <a:t/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1" name="Google Shape;241;p31"/>
          <p:cNvSpPr txBox="1"/>
          <p:nvPr>
            <p:ph idx="4294967295" type="ctrTitle"/>
          </p:nvPr>
        </p:nvSpPr>
        <p:spPr>
          <a:xfrm>
            <a:off x="4845264" y="3079550"/>
            <a:ext cx="3732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ts val="3400"/>
              <a:buFont typeface="Helvetica Neue Light"/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Total residual calculation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ts val="3400"/>
              <a:buFont typeface="Helvetica Neue Light"/>
              <a:buNone/>
            </a:pPr>
            <a:r>
              <a:rPr lang="en" sz="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Engels, Kolton, and Cremers</a:t>
            </a:r>
            <a:r>
              <a:rPr lang="en" sz="800">
                <a:latin typeface="Proxima Nova"/>
                <a:ea typeface="Proxima Nova"/>
                <a:cs typeface="Proxima Nova"/>
                <a:sym typeface="Proxima Nova"/>
              </a:rPr>
              <a:t>, 2016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2" name="Google Shape;242;p31"/>
          <p:cNvPicPr preferRelativeResize="0"/>
          <p:nvPr/>
        </p:nvPicPr>
        <p:blipFill rotWithShape="1">
          <a:blip r:embed="rId4">
            <a:alphaModFix/>
          </a:blip>
          <a:srcRect b="0" l="0" r="34322" t="0"/>
          <a:stretch/>
        </p:blipFill>
        <p:spPr>
          <a:xfrm>
            <a:off x="4572000" y="2105514"/>
            <a:ext cx="4047600" cy="932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/>
          <p:nvPr>
            <p:ph type="title"/>
          </p:nvPr>
        </p:nvSpPr>
        <p:spPr>
          <a:xfrm>
            <a:off x="-8930" y="-6697"/>
            <a:ext cx="9162000" cy="392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2750" lIns="32750" spcFirstLastPara="1" rIns="32750" wrap="square" tIns="327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ct val="100000"/>
              <a:buFont typeface="Helvetica Neue Light"/>
              <a:buNone/>
            </a:pPr>
            <a:r>
              <a:rPr lang="en" sz="2700">
                <a:latin typeface="Proxima Nova Semibold"/>
                <a:ea typeface="Proxima Nova Semibold"/>
                <a:cs typeface="Proxima Nova Semibold"/>
                <a:sym typeface="Proxima Nova Semibold"/>
              </a:rPr>
              <a:t>Evaluation</a:t>
            </a:r>
            <a:endParaRPr sz="27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48" name="Google Shape;248;p32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 fontScale="92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 Light"/>
              <a:buNone/>
            </a:pPr>
            <a:r>
              <a:rPr lang="en"/>
              <a:t>15</a:t>
            </a:r>
            <a:endParaRPr/>
          </a:p>
        </p:txBody>
      </p:sp>
      <p:sp>
        <p:nvSpPr>
          <p:cNvPr id="249" name="Google Shape;249;p32"/>
          <p:cNvSpPr txBox="1"/>
          <p:nvPr>
            <p:ph idx="4294967295" type="ctrTitle"/>
          </p:nvPr>
        </p:nvSpPr>
        <p:spPr>
          <a:xfrm>
            <a:off x="129250" y="1323750"/>
            <a:ext cx="3665400" cy="24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Used synthetic cave data from Spelunk simulation, developed by Mike Kasper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Generated eight different trajectories, each with different types of motion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Compared Relative Pose Error (RPE) and Absolute Trajectory Error (ATE) between original DSO and modified version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0" name="Google Shape;25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2925" y="1012875"/>
            <a:ext cx="3558974" cy="266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2"/>
          <p:cNvSpPr txBox="1"/>
          <p:nvPr>
            <p:ph idx="4294967295" type="ctrTitle"/>
          </p:nvPr>
        </p:nvSpPr>
        <p:spPr>
          <a:xfrm>
            <a:off x="4845264" y="3612950"/>
            <a:ext cx="3732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ts val="3400"/>
              <a:buFont typeface="Helvetica Neue Light"/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Spelunk Simulation Run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3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 fontScale="92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 Light"/>
              <a:buNone/>
            </a:pPr>
            <a:r>
              <a:rPr lang="en"/>
              <a:t>16</a:t>
            </a:r>
            <a:endParaRPr/>
          </a:p>
        </p:txBody>
      </p:sp>
      <p:graphicFrame>
        <p:nvGraphicFramePr>
          <p:cNvPr id="257" name="Google Shape;257;p33"/>
          <p:cNvGraphicFramePr/>
          <p:nvPr/>
        </p:nvGraphicFramePr>
        <p:xfrm>
          <a:off x="855925" y="372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{94257571-0BF8-48A5-BACD-4E6516A29A50}</a:tableStyleId>
              </a:tblPr>
              <a:tblGrid>
                <a:gridCol w="2474325"/>
                <a:gridCol w="2474325"/>
                <a:gridCol w="2474325"/>
              </a:tblGrid>
              <a:tr h="1989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0"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1</a:t>
                      </a:r>
                      <a:endParaRPr sz="5400"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Introduction</a:t>
                      </a:r>
                      <a:endParaRPr sz="2000"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2</a:t>
                      </a:r>
                      <a:endParaRPr sz="54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Background</a:t>
                      </a:r>
                      <a:endParaRPr sz="50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3</a:t>
                      </a:r>
                      <a:endParaRPr sz="54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Methods</a:t>
                      </a:r>
                      <a:endParaRPr sz="20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89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4</a:t>
                      </a:r>
                      <a:endParaRPr sz="54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Results</a:t>
                      </a:r>
                      <a:endParaRPr sz="44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D22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5</a:t>
                      </a:r>
                      <a:endParaRPr sz="54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Discussion</a:t>
                      </a:r>
                      <a:endParaRPr sz="44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6</a:t>
                      </a:r>
                      <a:endParaRPr sz="54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Questions</a:t>
                      </a:r>
                      <a:endParaRPr sz="50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"/>
          <p:cNvSpPr txBox="1"/>
          <p:nvPr>
            <p:ph type="title"/>
          </p:nvPr>
        </p:nvSpPr>
        <p:spPr>
          <a:xfrm>
            <a:off x="-8930" y="-6697"/>
            <a:ext cx="9162000" cy="392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2750" lIns="32750" spcFirstLastPara="1" rIns="32750" wrap="square" tIns="327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ct val="100000"/>
              <a:buFont typeface="Helvetica Neue Light"/>
              <a:buNone/>
            </a:pPr>
            <a:r>
              <a:rPr lang="en" sz="2700">
                <a:latin typeface="Proxima Nova Semibold"/>
                <a:ea typeface="Proxima Nova Semibold"/>
                <a:cs typeface="Proxima Nova Semibold"/>
                <a:sym typeface="Proxima Nova Semibold"/>
              </a:rPr>
              <a:t>Results - Overall</a:t>
            </a:r>
            <a:endParaRPr sz="27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63" name="Google Shape;263;p34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 fontScale="92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 Light"/>
              <a:buNone/>
            </a:pPr>
            <a:r>
              <a:rPr lang="en"/>
              <a:t>17</a:t>
            </a:r>
            <a:endParaRPr/>
          </a:p>
        </p:txBody>
      </p:sp>
      <p:pic>
        <p:nvPicPr>
          <p:cNvPr id="264" name="Google Shape;26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50" y="1810725"/>
            <a:ext cx="3897198" cy="15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1275" y="1810725"/>
            <a:ext cx="4012311" cy="1584326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4"/>
          <p:cNvSpPr txBox="1"/>
          <p:nvPr>
            <p:ph idx="4294967295" type="ctrTitle"/>
          </p:nvPr>
        </p:nvSpPr>
        <p:spPr>
          <a:xfrm>
            <a:off x="936600" y="1427388"/>
            <a:ext cx="22803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Absolute Trajectory Error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7" name="Google Shape;267;p34"/>
          <p:cNvSpPr txBox="1"/>
          <p:nvPr>
            <p:ph idx="4294967295" type="ctrTitle"/>
          </p:nvPr>
        </p:nvSpPr>
        <p:spPr>
          <a:xfrm>
            <a:off x="5787275" y="1427388"/>
            <a:ext cx="22803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Relative Pose Error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8" name="Google Shape;268;p34"/>
          <p:cNvSpPr txBox="1"/>
          <p:nvPr>
            <p:ph idx="4294967295" type="ctrTitle"/>
          </p:nvPr>
        </p:nvSpPr>
        <p:spPr>
          <a:xfrm>
            <a:off x="2873175" y="4345950"/>
            <a:ext cx="33885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Averages across 5 runs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5"/>
          <p:cNvSpPr txBox="1"/>
          <p:nvPr>
            <p:ph type="title"/>
          </p:nvPr>
        </p:nvSpPr>
        <p:spPr>
          <a:xfrm>
            <a:off x="-8930" y="-6697"/>
            <a:ext cx="9162000" cy="392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2750" lIns="32750" spcFirstLastPara="1" rIns="32750" wrap="square" tIns="327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ct val="100000"/>
              <a:buFont typeface="Helvetica Neue Light"/>
              <a:buNone/>
            </a:pPr>
            <a:r>
              <a:rPr lang="en" sz="2700">
                <a:latin typeface="Proxima Nova Semibold"/>
                <a:ea typeface="Proxima Nova Semibold"/>
                <a:cs typeface="Proxima Nova Semibold"/>
                <a:sym typeface="Proxima Nova Semibold"/>
              </a:rPr>
              <a:t>Results - Percent Improvement</a:t>
            </a:r>
            <a:endParaRPr sz="27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74" name="Google Shape;274;p35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 fontScale="92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 Light"/>
              <a:buNone/>
            </a:pPr>
            <a:r>
              <a:rPr lang="en"/>
              <a:t>18</a:t>
            </a:r>
            <a:endParaRPr/>
          </a:p>
        </p:txBody>
      </p:sp>
      <p:sp>
        <p:nvSpPr>
          <p:cNvPr id="275" name="Google Shape;275;p35"/>
          <p:cNvSpPr txBox="1"/>
          <p:nvPr>
            <p:ph idx="4294967295" type="ctrTitle"/>
          </p:nvPr>
        </p:nvSpPr>
        <p:spPr>
          <a:xfrm>
            <a:off x="936600" y="512988"/>
            <a:ext cx="22803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Absolute Trajectory Error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6" name="Google Shape;276;p35"/>
          <p:cNvSpPr txBox="1"/>
          <p:nvPr>
            <p:ph idx="4294967295" type="ctrTitle"/>
          </p:nvPr>
        </p:nvSpPr>
        <p:spPr>
          <a:xfrm>
            <a:off x="5787275" y="512988"/>
            <a:ext cx="22803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Relative Pose Error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7" name="Google Shape;277;p35"/>
          <p:cNvPicPr preferRelativeResize="0"/>
          <p:nvPr/>
        </p:nvPicPr>
        <p:blipFill rotWithShape="1">
          <a:blip r:embed="rId3">
            <a:alphaModFix/>
          </a:blip>
          <a:srcRect b="50082" l="0" r="0" t="0"/>
          <a:stretch/>
        </p:blipFill>
        <p:spPr>
          <a:xfrm>
            <a:off x="5261139" y="933125"/>
            <a:ext cx="3332572" cy="2884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5"/>
          <p:cNvPicPr preferRelativeResize="0"/>
          <p:nvPr/>
        </p:nvPicPr>
        <p:blipFill rotWithShape="1">
          <a:blip r:embed="rId4">
            <a:alphaModFix/>
          </a:blip>
          <a:srcRect b="48896" l="0" r="0" t="2363"/>
          <a:stretch/>
        </p:blipFill>
        <p:spPr>
          <a:xfrm>
            <a:off x="439213" y="982897"/>
            <a:ext cx="3275074" cy="2934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 fontScale="92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 Light"/>
              <a:buNone/>
            </a:pPr>
            <a:r>
              <a:rPr lang="en"/>
              <a:t>1</a:t>
            </a:r>
            <a:endParaRPr/>
          </a:p>
        </p:txBody>
      </p:sp>
      <p:graphicFrame>
        <p:nvGraphicFramePr>
          <p:cNvPr id="88" name="Google Shape;88;p18"/>
          <p:cNvGraphicFramePr/>
          <p:nvPr/>
        </p:nvGraphicFramePr>
        <p:xfrm>
          <a:off x="855925" y="372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{94257571-0BF8-48A5-BACD-4E6516A29A50}</a:tableStyleId>
              </a:tblPr>
              <a:tblGrid>
                <a:gridCol w="2474325"/>
                <a:gridCol w="2474325"/>
                <a:gridCol w="2474325"/>
              </a:tblGrid>
              <a:tr h="1989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0"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1</a:t>
                      </a:r>
                      <a:endParaRPr sz="5400"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Introduction</a:t>
                      </a:r>
                      <a:endParaRPr sz="2000"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2</a:t>
                      </a:r>
                      <a:endParaRPr sz="54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Background</a:t>
                      </a:r>
                      <a:endParaRPr sz="50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3</a:t>
                      </a:r>
                      <a:endParaRPr sz="54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Methods</a:t>
                      </a:r>
                      <a:endParaRPr sz="20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89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4</a:t>
                      </a:r>
                      <a:endParaRPr sz="54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Results</a:t>
                      </a:r>
                      <a:endParaRPr sz="44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5</a:t>
                      </a:r>
                      <a:endParaRPr sz="54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Discussion</a:t>
                      </a:r>
                      <a:endParaRPr sz="44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6</a:t>
                      </a:r>
                      <a:endParaRPr sz="54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Questions</a:t>
                      </a:r>
                      <a:endParaRPr sz="50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/>
          <p:nvPr>
            <p:ph type="title"/>
          </p:nvPr>
        </p:nvSpPr>
        <p:spPr>
          <a:xfrm>
            <a:off x="-8930" y="-6697"/>
            <a:ext cx="9162000" cy="392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2750" lIns="32750" spcFirstLastPara="1" rIns="32750" wrap="square" tIns="327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ct val="100000"/>
              <a:buFont typeface="Helvetica Neue Light"/>
              <a:buNone/>
            </a:pPr>
            <a:r>
              <a:rPr lang="en" sz="2700">
                <a:latin typeface="Proxima Nova Semibold"/>
                <a:ea typeface="Proxima Nova Semibold"/>
                <a:cs typeface="Proxima Nova Semibold"/>
                <a:sym typeface="Proxima Nova Semibold"/>
              </a:rPr>
              <a:t>Results - Percent Improvement</a:t>
            </a:r>
            <a:endParaRPr sz="27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84" name="Google Shape;284;p36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 fontScale="92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 Light"/>
              <a:buNone/>
            </a:pPr>
            <a:r>
              <a:rPr lang="en"/>
              <a:t>19</a:t>
            </a:r>
            <a:endParaRPr/>
          </a:p>
        </p:txBody>
      </p:sp>
      <p:sp>
        <p:nvSpPr>
          <p:cNvPr id="285" name="Google Shape;285;p36"/>
          <p:cNvSpPr txBox="1"/>
          <p:nvPr>
            <p:ph idx="4294967295" type="ctrTitle"/>
          </p:nvPr>
        </p:nvSpPr>
        <p:spPr>
          <a:xfrm>
            <a:off x="936600" y="512988"/>
            <a:ext cx="22803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Absolute Trajectory Error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6" name="Google Shape;286;p36"/>
          <p:cNvSpPr txBox="1"/>
          <p:nvPr>
            <p:ph idx="4294967295" type="ctrTitle"/>
          </p:nvPr>
        </p:nvSpPr>
        <p:spPr>
          <a:xfrm>
            <a:off x="5787275" y="512988"/>
            <a:ext cx="22803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Relative Pose Error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7" name="Google Shape;287;p36"/>
          <p:cNvPicPr preferRelativeResize="0"/>
          <p:nvPr/>
        </p:nvPicPr>
        <p:blipFill rotWithShape="1">
          <a:blip r:embed="rId3">
            <a:alphaModFix/>
          </a:blip>
          <a:srcRect b="0" l="0" r="0" t="50362"/>
          <a:stretch/>
        </p:blipFill>
        <p:spPr>
          <a:xfrm>
            <a:off x="5185938" y="875763"/>
            <a:ext cx="3482976" cy="2998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6"/>
          <p:cNvPicPr preferRelativeResize="0"/>
          <p:nvPr/>
        </p:nvPicPr>
        <p:blipFill rotWithShape="1">
          <a:blip r:embed="rId4">
            <a:alphaModFix/>
          </a:blip>
          <a:srcRect b="0" l="0" r="0" t="50678"/>
          <a:stretch/>
        </p:blipFill>
        <p:spPr>
          <a:xfrm>
            <a:off x="401250" y="855600"/>
            <a:ext cx="3351001" cy="3038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/>
          <p:nvPr>
            <p:ph type="title"/>
          </p:nvPr>
        </p:nvSpPr>
        <p:spPr>
          <a:xfrm>
            <a:off x="-8930" y="-6697"/>
            <a:ext cx="9162000" cy="392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2750" lIns="32750" spcFirstLastPara="1" rIns="32750" wrap="square" tIns="327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ct val="100000"/>
              <a:buFont typeface="Helvetica Neue Light"/>
              <a:buNone/>
            </a:pPr>
            <a:r>
              <a:rPr lang="en" sz="2700">
                <a:latin typeface="Proxima Nova Semibold"/>
                <a:ea typeface="Proxima Nova Semibold"/>
                <a:cs typeface="Proxima Nova Semibold"/>
                <a:sym typeface="Proxima Nova Semibold"/>
              </a:rPr>
              <a:t>Tracking Improvement</a:t>
            </a:r>
            <a:endParaRPr sz="27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94" name="Google Shape;294;p37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 fontScale="92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 Light"/>
              <a:buNone/>
            </a:pPr>
            <a:r>
              <a:rPr lang="en"/>
              <a:t>20</a:t>
            </a:r>
            <a:endParaRPr/>
          </a:p>
        </p:txBody>
      </p:sp>
      <p:pic>
        <p:nvPicPr>
          <p:cNvPr id="295" name="Google Shape;295;p37"/>
          <p:cNvPicPr preferRelativeResize="0"/>
          <p:nvPr/>
        </p:nvPicPr>
        <p:blipFill rotWithShape="1">
          <a:blip r:embed="rId3">
            <a:alphaModFix/>
          </a:blip>
          <a:srcRect b="0" l="3515" r="51127" t="54319"/>
          <a:stretch/>
        </p:blipFill>
        <p:spPr>
          <a:xfrm>
            <a:off x="9075" y="922802"/>
            <a:ext cx="2661166" cy="2380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7"/>
          <p:cNvPicPr preferRelativeResize="0"/>
          <p:nvPr/>
        </p:nvPicPr>
        <p:blipFill rotWithShape="1">
          <a:blip r:embed="rId3">
            <a:alphaModFix/>
          </a:blip>
          <a:srcRect b="48692" l="4538" r="51819" t="7076"/>
          <a:stretch/>
        </p:blipFill>
        <p:spPr>
          <a:xfrm>
            <a:off x="2809221" y="914279"/>
            <a:ext cx="2560579" cy="2305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7"/>
          <p:cNvPicPr preferRelativeResize="0"/>
          <p:nvPr/>
        </p:nvPicPr>
        <p:blipFill rotWithShape="1">
          <a:blip r:embed="rId3">
            <a:alphaModFix/>
          </a:blip>
          <a:srcRect b="52541" l="57308" r="0" t="0"/>
          <a:stretch/>
        </p:blipFill>
        <p:spPr>
          <a:xfrm>
            <a:off x="6495879" y="830150"/>
            <a:ext cx="2504796" cy="24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7"/>
          <p:cNvSpPr txBox="1"/>
          <p:nvPr>
            <p:ph idx="4294967295" type="ctrTitle"/>
          </p:nvPr>
        </p:nvSpPr>
        <p:spPr>
          <a:xfrm>
            <a:off x="609875" y="3303525"/>
            <a:ext cx="41964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Major improvements in translational tracking, but persistent issues with rotational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9" name="Google Shape;299;p37"/>
          <p:cNvSpPr txBox="1"/>
          <p:nvPr>
            <p:ph idx="4294967295" type="ctrTitle"/>
          </p:nvPr>
        </p:nvSpPr>
        <p:spPr>
          <a:xfrm>
            <a:off x="6344175" y="3303525"/>
            <a:ext cx="26586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Difficult trajectories saw little improvement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 fontScale="92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 Light"/>
              <a:buNone/>
            </a:pPr>
            <a:r>
              <a:rPr lang="en"/>
              <a:t>2</a:t>
            </a:r>
            <a:r>
              <a:rPr lang="en"/>
              <a:t>1</a:t>
            </a:r>
            <a:endParaRPr/>
          </a:p>
        </p:txBody>
      </p:sp>
      <p:graphicFrame>
        <p:nvGraphicFramePr>
          <p:cNvPr id="305" name="Google Shape;305;p38"/>
          <p:cNvGraphicFramePr/>
          <p:nvPr/>
        </p:nvGraphicFramePr>
        <p:xfrm>
          <a:off x="855925" y="372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{94257571-0BF8-48A5-BACD-4E6516A29A50}</a:tableStyleId>
              </a:tblPr>
              <a:tblGrid>
                <a:gridCol w="2474325"/>
                <a:gridCol w="2474325"/>
                <a:gridCol w="2474325"/>
              </a:tblGrid>
              <a:tr h="1989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0"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1</a:t>
                      </a:r>
                      <a:endParaRPr sz="5400"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Introduction</a:t>
                      </a:r>
                      <a:endParaRPr sz="2000"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2</a:t>
                      </a:r>
                      <a:endParaRPr sz="54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Background</a:t>
                      </a:r>
                      <a:endParaRPr sz="50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3</a:t>
                      </a:r>
                      <a:endParaRPr sz="54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Methods</a:t>
                      </a:r>
                      <a:endParaRPr sz="20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89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4</a:t>
                      </a:r>
                      <a:endParaRPr sz="54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Results</a:t>
                      </a:r>
                      <a:endParaRPr sz="44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5</a:t>
                      </a:r>
                      <a:endParaRPr sz="54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Discussion</a:t>
                      </a:r>
                      <a:endParaRPr sz="44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D22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6</a:t>
                      </a:r>
                      <a:endParaRPr sz="54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Questions</a:t>
                      </a:r>
                      <a:endParaRPr sz="50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9"/>
          <p:cNvSpPr txBox="1"/>
          <p:nvPr>
            <p:ph type="title"/>
          </p:nvPr>
        </p:nvSpPr>
        <p:spPr>
          <a:xfrm>
            <a:off x="-8930" y="-6697"/>
            <a:ext cx="9162000" cy="392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2750" lIns="32750" spcFirstLastPara="1" rIns="32750" wrap="square" tIns="327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ct val="100000"/>
              <a:buFont typeface="Helvetica Neue Light"/>
              <a:buNone/>
            </a:pPr>
            <a:r>
              <a:rPr lang="en" sz="2700">
                <a:latin typeface="Proxima Nova Semibold"/>
                <a:ea typeface="Proxima Nova Semibold"/>
                <a:cs typeface="Proxima Nova Semibold"/>
                <a:sym typeface="Proxima Nova Semibold"/>
              </a:rPr>
              <a:t>Discussion</a:t>
            </a:r>
            <a:endParaRPr sz="27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11" name="Google Shape;311;p39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 fontScale="92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 Light"/>
              <a:buNone/>
            </a:pPr>
            <a:r>
              <a:rPr lang="en"/>
              <a:t>22</a:t>
            </a:r>
            <a:endParaRPr/>
          </a:p>
        </p:txBody>
      </p:sp>
      <p:sp>
        <p:nvSpPr>
          <p:cNvPr id="312" name="Google Shape;312;p39"/>
          <p:cNvSpPr txBox="1"/>
          <p:nvPr>
            <p:ph idx="4294967295" type="ctrTitle"/>
          </p:nvPr>
        </p:nvSpPr>
        <p:spPr>
          <a:xfrm>
            <a:off x="129250" y="1323750"/>
            <a:ext cx="3665400" cy="24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Overall, this method shows promise for increased tracking performance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However, a large amount of the gains were due to the initially terrible performance of DSO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The presented method serves as a proof-of-concept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3" name="Google Shape;313;p39"/>
          <p:cNvSpPr txBox="1"/>
          <p:nvPr/>
        </p:nvSpPr>
        <p:spPr>
          <a:xfrm>
            <a:off x="5384897" y="3489863"/>
            <a:ext cx="2722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Not yet suitable for real-world use, but next steps include testing on datasets like OIVIO</a:t>
            </a:r>
            <a:endParaRPr sz="1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0097A7"/>
                </a:solidFill>
                <a:latin typeface="Proxima Nova"/>
                <a:ea typeface="Proxima Nova"/>
                <a:cs typeface="Proxima Nova"/>
                <a:sym typeface="Proxima Nov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Kasper, McGuire, and Heckman</a:t>
            </a:r>
            <a:r>
              <a:rPr lang="en" sz="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2019 </a:t>
            </a:r>
            <a:endParaRPr sz="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14" name="Google Shape;31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2150" y="2323749"/>
            <a:ext cx="1924474" cy="1082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6625" y="2323750"/>
            <a:ext cx="1924474" cy="1082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66625" y="1241236"/>
            <a:ext cx="1924474" cy="1082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42150" y="1241225"/>
            <a:ext cx="1924474" cy="1082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/>
          <p:nvPr>
            <p:ph type="title"/>
          </p:nvPr>
        </p:nvSpPr>
        <p:spPr>
          <a:xfrm>
            <a:off x="-8930" y="-6697"/>
            <a:ext cx="9162000" cy="392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2750" lIns="32750" spcFirstLastPara="1" rIns="32750" wrap="square" tIns="327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ct val="100000"/>
              <a:buFont typeface="Helvetica Neue Light"/>
              <a:buNone/>
            </a:pPr>
            <a:r>
              <a:rPr lang="en" sz="2700">
                <a:latin typeface="Proxima Nova Semibold"/>
                <a:ea typeface="Proxima Nova Semibold"/>
                <a:cs typeface="Proxima Nova Semibold"/>
                <a:sym typeface="Proxima Nova Semibold"/>
              </a:rPr>
              <a:t>Future Areas of Research</a:t>
            </a:r>
            <a:endParaRPr sz="27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23" name="Google Shape;323;p40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 fontScale="92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 Light"/>
              <a:buNone/>
            </a:pPr>
            <a:r>
              <a:rPr lang="en"/>
              <a:t>23</a:t>
            </a:r>
            <a:endParaRPr/>
          </a:p>
        </p:txBody>
      </p:sp>
      <p:sp>
        <p:nvSpPr>
          <p:cNvPr id="324" name="Google Shape;324;p40"/>
          <p:cNvSpPr txBox="1"/>
          <p:nvPr>
            <p:ph idx="4294967295" type="ctrTitle"/>
          </p:nvPr>
        </p:nvSpPr>
        <p:spPr>
          <a:xfrm>
            <a:off x="129250" y="3044250"/>
            <a:ext cx="3665400" cy="11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Better illumination modeling: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Use computer graphics techniques and surface normal data for more accurate illumination information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5" name="Google Shape;32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431" y="911708"/>
            <a:ext cx="3583135" cy="1374171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0"/>
          <p:cNvSpPr txBox="1"/>
          <p:nvPr/>
        </p:nvSpPr>
        <p:spPr>
          <a:xfrm>
            <a:off x="22747" y="2710833"/>
            <a:ext cx="40005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0097A7"/>
                </a:solidFill>
                <a:latin typeface="Proxima Nova"/>
                <a:ea typeface="Proxima Nova"/>
                <a:cs typeface="Proxima Nova"/>
                <a:sym typeface="Proxima Nov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Kasper et. al.</a:t>
            </a:r>
            <a:r>
              <a:rPr lang="en" sz="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2017</a:t>
            </a:r>
            <a:endParaRPr sz="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7" name="Google Shape;32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217" y="2310407"/>
            <a:ext cx="3215569" cy="37590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0"/>
          <p:cNvSpPr txBox="1"/>
          <p:nvPr>
            <p:ph idx="4294967295" type="ctrTitle"/>
          </p:nvPr>
        </p:nvSpPr>
        <p:spPr>
          <a:xfrm>
            <a:off x="5064475" y="3044250"/>
            <a:ext cx="3665400" cy="11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Joint optimization for light parameters</a:t>
            </a: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The modified system solves for illumination intensity and position in addition to camera pose and surface geometry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9" name="Google Shape;329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1712" y="613288"/>
            <a:ext cx="3550926" cy="2102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0"/>
          <p:cNvSpPr txBox="1"/>
          <p:nvPr>
            <p:ph idx="4294967295" type="ctrTitle"/>
          </p:nvPr>
        </p:nvSpPr>
        <p:spPr>
          <a:xfrm>
            <a:off x="5031164" y="2682800"/>
            <a:ext cx="3732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ts val="3400"/>
              <a:buFont typeface="Helvetica Neue Light"/>
              <a:buNone/>
            </a:pPr>
            <a:r>
              <a:rPr lang="en" sz="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7"/>
              </a:rPr>
              <a:t>Engels, Kolton, and Cremers</a:t>
            </a:r>
            <a:r>
              <a:rPr lang="en" sz="800">
                <a:latin typeface="Proxima Nova"/>
                <a:ea typeface="Proxima Nova"/>
                <a:cs typeface="Proxima Nova"/>
                <a:sym typeface="Proxima Nova"/>
              </a:rPr>
              <a:t>, 2016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1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 fontScale="92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 Light"/>
              <a:buNone/>
            </a:pPr>
            <a:r>
              <a:rPr lang="en"/>
              <a:t>24</a:t>
            </a:r>
            <a:endParaRPr/>
          </a:p>
        </p:txBody>
      </p:sp>
      <p:graphicFrame>
        <p:nvGraphicFramePr>
          <p:cNvPr id="336" name="Google Shape;336;p41"/>
          <p:cNvGraphicFramePr/>
          <p:nvPr/>
        </p:nvGraphicFramePr>
        <p:xfrm>
          <a:off x="855925" y="372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{94257571-0BF8-48A5-BACD-4E6516A29A50}</a:tableStyleId>
              </a:tblPr>
              <a:tblGrid>
                <a:gridCol w="2474325"/>
                <a:gridCol w="2474325"/>
                <a:gridCol w="2474325"/>
              </a:tblGrid>
              <a:tr h="1989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0"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1</a:t>
                      </a:r>
                      <a:endParaRPr sz="5400"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Introduction</a:t>
                      </a:r>
                      <a:endParaRPr sz="2000"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2</a:t>
                      </a:r>
                      <a:endParaRPr sz="54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Background</a:t>
                      </a:r>
                      <a:endParaRPr sz="50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3</a:t>
                      </a:r>
                      <a:endParaRPr sz="54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Methods</a:t>
                      </a:r>
                      <a:endParaRPr sz="20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89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4</a:t>
                      </a:r>
                      <a:endParaRPr sz="54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Results</a:t>
                      </a:r>
                      <a:endParaRPr sz="44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5</a:t>
                      </a:r>
                      <a:endParaRPr sz="54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Discussion</a:t>
                      </a:r>
                      <a:endParaRPr sz="44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6</a:t>
                      </a:r>
                      <a:endParaRPr sz="54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Questions</a:t>
                      </a:r>
                      <a:endParaRPr sz="50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D22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679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2"/>
          <p:cNvSpPr/>
          <p:nvPr/>
        </p:nvSpPr>
        <p:spPr>
          <a:xfrm>
            <a:off x="-19825" y="-367800"/>
            <a:ext cx="9163800" cy="51435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2"/>
          <p:cNvSpPr txBox="1"/>
          <p:nvPr>
            <p:ph type="title"/>
          </p:nvPr>
        </p:nvSpPr>
        <p:spPr>
          <a:xfrm>
            <a:off x="2544900" y="681948"/>
            <a:ext cx="4054200" cy="30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ts val="2700"/>
              <a:buFont typeface="Helvetica Neue Light"/>
              <a:buNone/>
            </a:pPr>
            <a:r>
              <a:rPr lang="en" sz="3700">
                <a:latin typeface="Proxima Nova Semibold"/>
                <a:ea typeface="Proxima Nova Semibold"/>
                <a:cs typeface="Proxima Nova Semibold"/>
                <a:sym typeface="Proxima Nova Semibold"/>
              </a:rPr>
              <a:t>Questions</a:t>
            </a:r>
            <a:endParaRPr sz="41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44" name="Google Shape;344;p42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 fontScale="92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 Light"/>
              <a:buNone/>
            </a:pPr>
            <a:r>
              <a:rPr lang="en"/>
              <a:t>25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3"/>
          <p:cNvSpPr txBox="1"/>
          <p:nvPr>
            <p:ph type="title"/>
          </p:nvPr>
        </p:nvSpPr>
        <p:spPr>
          <a:xfrm>
            <a:off x="-8930" y="-6697"/>
            <a:ext cx="9162000" cy="392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2750" lIns="32750" spcFirstLastPara="1" rIns="32750" wrap="square" tIns="327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ct val="100000"/>
              <a:buFont typeface="Helvetica Neue Light"/>
              <a:buNone/>
            </a:pPr>
            <a:r>
              <a:rPr lang="en" sz="2700">
                <a:latin typeface="Proxima Nova Semibold"/>
                <a:ea typeface="Proxima Nova Semibold"/>
                <a:cs typeface="Proxima Nova Semibold"/>
                <a:sym typeface="Proxima Nova Semibold"/>
              </a:rPr>
              <a:t>References</a:t>
            </a:r>
            <a:endParaRPr sz="27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50" name="Google Shape;350;p43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 fontScale="9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 Light"/>
              <a:buNone/>
            </a:pPr>
            <a:r>
              <a:rPr lang="en"/>
              <a:t>26</a:t>
            </a:r>
            <a:endParaRPr/>
          </a:p>
        </p:txBody>
      </p:sp>
      <p:sp>
        <p:nvSpPr>
          <p:cNvPr id="351" name="Google Shape;351;p43"/>
          <p:cNvSpPr txBox="1"/>
          <p:nvPr/>
        </p:nvSpPr>
        <p:spPr>
          <a:xfrm>
            <a:off x="0" y="385700"/>
            <a:ext cx="9031800" cy="37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Jakob Engel, Vladlen Koltun, and Daniel Cremers. “Direct Sparse Odometry”. In: </a:t>
            </a:r>
            <a:r>
              <a:rPr i="1" lang="en" sz="1100">
                <a:solidFill>
                  <a:schemeClr val="dk1"/>
                </a:solidFill>
              </a:rPr>
              <a:t>IEEE Transactions on Pattern Analysis and Machine Intelligence </a:t>
            </a:r>
            <a:r>
              <a:rPr lang="en" sz="1100">
                <a:solidFill>
                  <a:schemeClr val="dk1"/>
                </a:solidFill>
              </a:rPr>
              <a:t>PP (July 2016). </a:t>
            </a:r>
            <a:r>
              <a:rPr lang="en" sz="900">
                <a:solidFill>
                  <a:schemeClr val="dk1"/>
                </a:solidFill>
              </a:rPr>
              <a:t>DOI</a:t>
            </a:r>
            <a:r>
              <a:rPr lang="en" sz="1100">
                <a:solidFill>
                  <a:schemeClr val="dk1"/>
                </a:solidFill>
              </a:rPr>
              <a:t>: 10.1109/TPAMI.2017.2658577.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Michal Irani and P. Anandan. “All About Direct Methods”. In: 1999. </a:t>
            </a:r>
            <a:r>
              <a:rPr lang="en" sz="900">
                <a:solidFill>
                  <a:schemeClr val="dk1"/>
                </a:solidFill>
              </a:rPr>
              <a:t>URL</a:t>
            </a:r>
            <a:r>
              <a:rPr lang="en" sz="1100">
                <a:solidFill>
                  <a:schemeClr val="dk1"/>
                </a:solidFill>
              </a:rPr>
              <a:t>: https://api.semanticscholar.org/ CorpusID:7315270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Mike Kasper, Steve McGuire, and Christoffer Heckman. “A Benchmark for Visual-Inertial Odometry Systems Employing Onboard Illumination”. In: </a:t>
            </a:r>
            <a:r>
              <a:rPr i="1" lang="en" sz="1100">
                <a:solidFill>
                  <a:schemeClr val="dk1"/>
                </a:solidFill>
              </a:rPr>
              <a:t>Intelligent Robots and Systems (IROS)</a:t>
            </a:r>
            <a:r>
              <a:rPr lang="en" sz="1100">
                <a:solidFill>
                  <a:schemeClr val="dk1"/>
                </a:solidFill>
              </a:rPr>
              <a:t>. 2019.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Mike Kasper et al. </a:t>
            </a:r>
            <a:r>
              <a:rPr i="1" lang="en" sz="1100">
                <a:solidFill>
                  <a:schemeClr val="dk1"/>
                </a:solidFill>
              </a:rPr>
              <a:t>Light Source Estimation with Analytical Path-tracing</a:t>
            </a:r>
            <a:r>
              <a:rPr lang="en" sz="1100">
                <a:solidFill>
                  <a:schemeClr val="dk1"/>
                </a:solidFill>
              </a:rPr>
              <a:t>. 2017. arXiv: 1701.04101 [cs.CV].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Anton Koval, Christoforos Kanellakis, and George Nikolakopoulos. “Evaluation of Lidar-based 3D SLAM algorithms in SubT environment”. In: </a:t>
            </a:r>
            <a:r>
              <a:rPr i="1" lang="en" sz="1100">
                <a:solidFill>
                  <a:schemeClr val="dk1"/>
                </a:solidFill>
              </a:rPr>
              <a:t>IFACPapersOnLine </a:t>
            </a:r>
            <a:r>
              <a:rPr lang="en" sz="1100">
                <a:solidFill>
                  <a:schemeClr val="dk1"/>
                </a:solidFill>
              </a:rPr>
              <a:t>55.38 (2022). 13th IFAC Symposium on Robot Control SYROCO 2022, pp. 126–131. </a:t>
            </a:r>
            <a:r>
              <a:rPr lang="en" sz="900">
                <a:solidFill>
                  <a:schemeClr val="dk1"/>
                </a:solidFill>
              </a:rPr>
              <a:t>ISSN</a:t>
            </a:r>
            <a:r>
              <a:rPr lang="en" sz="1100">
                <a:solidFill>
                  <a:schemeClr val="dk1"/>
                </a:solidFill>
              </a:rPr>
              <a:t>: 2405-8963. </a:t>
            </a:r>
            <a:r>
              <a:rPr lang="en" sz="900">
                <a:solidFill>
                  <a:schemeClr val="dk1"/>
                </a:solidFill>
              </a:rPr>
              <a:t>DOI</a:t>
            </a:r>
            <a:r>
              <a:rPr lang="en" sz="1100">
                <a:solidFill>
                  <a:schemeClr val="dk1"/>
                </a:solidFill>
              </a:rPr>
              <a:t>: https://doi.org/10.1016/j.ifacol.2023. 01.144. </a:t>
            </a:r>
            <a:r>
              <a:rPr lang="en" sz="900">
                <a:solidFill>
                  <a:schemeClr val="dk1"/>
                </a:solidFill>
              </a:rPr>
              <a:t>URL</a:t>
            </a:r>
            <a:r>
              <a:rPr lang="en" sz="1100">
                <a:solidFill>
                  <a:schemeClr val="dk1"/>
                </a:solidFill>
              </a:rPr>
              <a:t>: https://www.sciencedirect.com/science/article/pii/S2405896323001519.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Raul Mur-Artal and Juan D. Tardos. “ORB-SLAM2: An Open-Source SLAM System for Monocular, Stereo, and RGB-D Cameras”. In: </a:t>
            </a:r>
            <a:r>
              <a:rPr i="1" lang="en" sz="1100">
                <a:solidFill>
                  <a:schemeClr val="dk1"/>
                </a:solidFill>
              </a:rPr>
              <a:t>IEEE Transactions on Robotics </a:t>
            </a:r>
            <a:r>
              <a:rPr lang="en" sz="1100">
                <a:solidFill>
                  <a:schemeClr val="dk1"/>
                </a:solidFill>
              </a:rPr>
              <a:t>33.5 (Oct. 2017), pp. 1255–1262. </a:t>
            </a:r>
            <a:r>
              <a:rPr lang="en" sz="900">
                <a:solidFill>
                  <a:schemeClr val="dk1"/>
                </a:solidFill>
              </a:rPr>
              <a:t>DOI</a:t>
            </a:r>
            <a:r>
              <a:rPr lang="en" sz="1100">
                <a:solidFill>
                  <a:schemeClr val="dk1"/>
                </a:solidFill>
              </a:rPr>
              <a:t>: 10 . 1109 / tro . 2017.2705103. </a:t>
            </a:r>
            <a:r>
              <a:rPr lang="en" sz="900">
                <a:solidFill>
                  <a:schemeClr val="dk1"/>
                </a:solidFill>
              </a:rPr>
              <a:t>URL</a:t>
            </a:r>
            <a:r>
              <a:rPr lang="en" sz="1100">
                <a:solidFill>
                  <a:schemeClr val="dk1"/>
                </a:solidFill>
              </a:rPr>
              <a:t>: https://doi.org/10.1109%2Ftro. 2017.2705103.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Lukas von Stumberg, Vladyslav Usenko, and Daniel Cremers. “Direct Sparse Visual-Inertial Odometry using Dynamic Marginalization”. In: </a:t>
            </a:r>
            <a:r>
              <a:rPr i="1" lang="en" sz="1100">
                <a:solidFill>
                  <a:schemeClr val="dk1"/>
                </a:solidFill>
              </a:rPr>
              <a:t>CoRR </a:t>
            </a:r>
            <a:r>
              <a:rPr lang="en" sz="1100">
                <a:solidFill>
                  <a:schemeClr val="dk1"/>
                </a:solidFill>
              </a:rPr>
              <a:t>abs/1804.05625 (2018). arXiv: 1804.05625. </a:t>
            </a:r>
            <a:r>
              <a:rPr lang="en" sz="900">
                <a:solidFill>
                  <a:schemeClr val="dk1"/>
                </a:solidFill>
              </a:rPr>
              <a:t>URL</a:t>
            </a:r>
            <a:r>
              <a:rPr lang="en" sz="1100">
                <a:solidFill>
                  <a:schemeClr val="dk1"/>
                </a:solidFill>
              </a:rPr>
              <a:t>: http://arxiv.org/abs/ 1804.05625.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 fontScale="92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 Light"/>
              <a:buNone/>
            </a:pPr>
            <a:r>
              <a:rPr lang="en"/>
              <a:t>2</a:t>
            </a:r>
            <a:endParaRPr/>
          </a:p>
        </p:txBody>
      </p:sp>
      <p:graphicFrame>
        <p:nvGraphicFramePr>
          <p:cNvPr id="94" name="Google Shape;94;p19"/>
          <p:cNvGraphicFramePr/>
          <p:nvPr/>
        </p:nvGraphicFramePr>
        <p:xfrm>
          <a:off x="855925" y="372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{94257571-0BF8-48A5-BACD-4E6516A29A50}</a:tableStyleId>
              </a:tblPr>
              <a:tblGrid>
                <a:gridCol w="2474325"/>
                <a:gridCol w="2474325"/>
                <a:gridCol w="2474325"/>
              </a:tblGrid>
              <a:tr h="1989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0"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1</a:t>
                      </a:r>
                      <a:endParaRPr sz="5400"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Introduction</a:t>
                      </a:r>
                      <a:endParaRPr sz="2000"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D22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2</a:t>
                      </a:r>
                      <a:endParaRPr sz="54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Background</a:t>
                      </a:r>
                      <a:endParaRPr sz="50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3</a:t>
                      </a:r>
                      <a:endParaRPr sz="54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Methods</a:t>
                      </a:r>
                      <a:endParaRPr sz="20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89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4</a:t>
                      </a:r>
                      <a:endParaRPr sz="54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Results</a:t>
                      </a:r>
                      <a:endParaRPr sz="44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5</a:t>
                      </a:r>
                      <a:endParaRPr sz="54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Discussion</a:t>
                      </a:r>
                      <a:endParaRPr sz="44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6</a:t>
                      </a:r>
                      <a:endParaRPr sz="54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Questions</a:t>
                      </a:r>
                      <a:endParaRPr sz="50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-8930" y="-6697"/>
            <a:ext cx="9162000" cy="392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2750" lIns="32750" spcFirstLastPara="1" rIns="32750" wrap="square" tIns="3275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ct val="100000"/>
              <a:buFont typeface="Helvetica Neue Light"/>
              <a:buNone/>
            </a:pPr>
            <a:r>
              <a:rPr lang="en" sz="2700">
                <a:latin typeface="Proxima Nova Semibold"/>
                <a:ea typeface="Proxima Nova Semibold"/>
                <a:cs typeface="Proxima Nova Semibold"/>
                <a:sym typeface="Proxima Nova Semibold"/>
              </a:rPr>
              <a:t>Introduction</a:t>
            </a:r>
            <a:endParaRPr i="0" sz="2700" u="none" cap="none" strike="noStrike">
              <a:solidFill>
                <a:srgbClr val="F5D227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00" name="Google Shape;100;p20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 fontScale="92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 Light"/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01" name="Google Shape;101;p20"/>
          <p:cNvSpPr txBox="1"/>
          <p:nvPr>
            <p:ph idx="4294967295" type="ctrTitle"/>
          </p:nvPr>
        </p:nvSpPr>
        <p:spPr>
          <a:xfrm>
            <a:off x="158100" y="807926"/>
            <a:ext cx="29541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Robots need to operate in low-light environments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2" name="Google Shape;102;p20"/>
          <p:cNvPicPr preferRelativeResize="0"/>
          <p:nvPr/>
        </p:nvPicPr>
        <p:blipFill rotWithShape="1">
          <a:blip r:embed="rId3">
            <a:alphaModFix/>
          </a:blip>
          <a:srcRect b="0" l="11162" r="10998" t="0"/>
          <a:stretch/>
        </p:blipFill>
        <p:spPr>
          <a:xfrm>
            <a:off x="6390550" y="2150500"/>
            <a:ext cx="2320210" cy="223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825" y="2433275"/>
            <a:ext cx="2635400" cy="187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/>
          <p:nvPr>
            <p:ph idx="4294967295" type="ctrTitle"/>
          </p:nvPr>
        </p:nvSpPr>
        <p:spPr>
          <a:xfrm>
            <a:off x="3527775" y="4295750"/>
            <a:ext cx="1423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ts val="3400"/>
              <a:buFont typeface="Helvetica Neue Light"/>
              <a:buNone/>
            </a:pPr>
            <a:r>
              <a:t/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ts val="3400"/>
              <a:buFont typeface="Helvetica Neue Light"/>
              <a:buNone/>
            </a:pPr>
            <a:r>
              <a:t/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6353" y="651050"/>
            <a:ext cx="2662147" cy="19966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 txBox="1"/>
          <p:nvPr>
            <p:ph idx="4294967295" type="ctrTitle"/>
          </p:nvPr>
        </p:nvSpPr>
        <p:spPr>
          <a:xfrm>
            <a:off x="3236350" y="2647650"/>
            <a:ext cx="2662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ts val="3400"/>
              <a:buFont typeface="Helvetica Neue Light"/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Spot robots using onboard illumination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ts val="3400"/>
              <a:buFont typeface="Helvetica Neue Light"/>
              <a:buNone/>
            </a:pPr>
            <a:r>
              <a:rPr lang="en" sz="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NASA/JPL</a:t>
            </a:r>
            <a:r>
              <a:rPr lang="en" sz="800">
                <a:latin typeface="Proxima Nova"/>
                <a:ea typeface="Proxima Nova"/>
                <a:cs typeface="Proxima Nova"/>
                <a:sym typeface="Proxima Nova"/>
              </a:rPr>
              <a:t>, 2021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" name="Google Shape;107;p20"/>
          <p:cNvSpPr txBox="1"/>
          <p:nvPr>
            <p:ph idx="4294967295" type="ctrTitle"/>
          </p:nvPr>
        </p:nvSpPr>
        <p:spPr>
          <a:xfrm>
            <a:off x="3194650" y="3120351"/>
            <a:ext cx="29541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nboard illumination is necessary for state estimation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" name="Google Shape;108;p20"/>
          <p:cNvSpPr txBox="1"/>
          <p:nvPr>
            <p:ph idx="4294967295" type="ctrTitle"/>
          </p:nvPr>
        </p:nvSpPr>
        <p:spPr>
          <a:xfrm>
            <a:off x="6194050" y="610101"/>
            <a:ext cx="2954100" cy="15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Vision-based systems are simple, low-cost, and ubiquitous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" name="Google Shape;109;p20"/>
          <p:cNvSpPr txBox="1"/>
          <p:nvPr>
            <p:ph idx="4294967295" type="ctrTitle"/>
          </p:nvPr>
        </p:nvSpPr>
        <p:spPr>
          <a:xfrm>
            <a:off x="304050" y="4347100"/>
            <a:ext cx="2662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ts val="3400"/>
              <a:buFont typeface="Helvetica Neue Light"/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Victor 6000 operating underwater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ts val="3400"/>
              <a:buFont typeface="Helvetica Neue Light"/>
              <a:buNone/>
            </a:pPr>
            <a:r>
              <a:rPr lang="en" sz="800" u="sng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Reuters</a:t>
            </a:r>
            <a:r>
              <a:rPr lang="en" sz="800">
                <a:latin typeface="Proxima Nova"/>
                <a:ea typeface="Proxima Nova"/>
                <a:cs typeface="Proxima Nova"/>
                <a:sym typeface="Proxima Nova"/>
              </a:rPr>
              <a:t>, 2023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" name="Google Shape;110;p20"/>
          <p:cNvSpPr txBox="1"/>
          <p:nvPr>
            <p:ph idx="4294967295" type="ctrTitle"/>
          </p:nvPr>
        </p:nvSpPr>
        <p:spPr>
          <a:xfrm>
            <a:off x="6219550" y="4347100"/>
            <a:ext cx="2662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ts val="3400"/>
              <a:buFont typeface="Helvetica Neue Light"/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Artist rendering of lunar cave exploring robot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ts val="3400"/>
              <a:buFont typeface="Helvetica Neue Light"/>
              <a:buNone/>
            </a:pPr>
            <a:r>
              <a:rPr lang="en" sz="800" u="sng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NASA/JPL</a:t>
            </a:r>
            <a:r>
              <a:rPr lang="en" sz="800">
                <a:latin typeface="Proxima Nova"/>
                <a:ea typeface="Proxima Nova"/>
                <a:cs typeface="Proxima Nova"/>
                <a:sym typeface="Proxima Nova"/>
              </a:rPr>
              <a:t>, 2019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 fontScale="92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 Light"/>
              <a:buNone/>
            </a:pPr>
            <a:r>
              <a:rPr lang="en"/>
              <a:t>4</a:t>
            </a:r>
            <a:endParaRPr/>
          </a:p>
        </p:txBody>
      </p:sp>
      <p:graphicFrame>
        <p:nvGraphicFramePr>
          <p:cNvPr id="116" name="Google Shape;116;p21"/>
          <p:cNvGraphicFramePr/>
          <p:nvPr/>
        </p:nvGraphicFramePr>
        <p:xfrm>
          <a:off x="855925" y="372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{94257571-0BF8-48A5-BACD-4E6516A29A50}</a:tableStyleId>
              </a:tblPr>
              <a:tblGrid>
                <a:gridCol w="2474325"/>
                <a:gridCol w="2474325"/>
                <a:gridCol w="2474325"/>
              </a:tblGrid>
              <a:tr h="1989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0"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1</a:t>
                      </a:r>
                      <a:endParaRPr sz="5400"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Introduction</a:t>
                      </a:r>
                      <a:endParaRPr sz="2000"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2</a:t>
                      </a:r>
                      <a:endParaRPr sz="54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Background</a:t>
                      </a:r>
                      <a:endParaRPr sz="50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D22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3</a:t>
                      </a:r>
                      <a:endParaRPr sz="54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Methods</a:t>
                      </a:r>
                      <a:endParaRPr sz="20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89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4</a:t>
                      </a:r>
                      <a:endParaRPr sz="54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Results</a:t>
                      </a:r>
                      <a:endParaRPr sz="44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5</a:t>
                      </a:r>
                      <a:endParaRPr sz="54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Discussion</a:t>
                      </a:r>
                      <a:endParaRPr sz="44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6</a:t>
                      </a:r>
                      <a:endParaRPr sz="54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Questions</a:t>
                      </a:r>
                      <a:endParaRPr sz="5000">
                        <a:solidFill>
                          <a:schemeClr val="dk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-8930" y="-6697"/>
            <a:ext cx="9162000" cy="392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2750" lIns="32750" spcFirstLastPara="1" rIns="32750" wrap="square" tIns="3275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ct val="100000"/>
              <a:buFont typeface="Helvetica Neue Light"/>
              <a:buNone/>
            </a:pPr>
            <a:r>
              <a:rPr lang="en" sz="2700">
                <a:latin typeface="Proxima Nova Semibold"/>
                <a:ea typeface="Proxima Nova Semibold"/>
                <a:cs typeface="Proxima Nova Semibold"/>
                <a:sym typeface="Proxima Nova Semibold"/>
              </a:rPr>
              <a:t>Simultaneous Localization and Mapping (SLAM)</a:t>
            </a:r>
            <a:endParaRPr i="0" sz="2700" u="none" cap="none" strike="noStrike">
              <a:solidFill>
                <a:srgbClr val="F5D227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22" name="Google Shape;122;p22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 fontScale="92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 Light"/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123" name="Google Shape;123;p22"/>
          <p:cNvSpPr txBox="1"/>
          <p:nvPr>
            <p:ph idx="4294967295" type="ctrTitle"/>
          </p:nvPr>
        </p:nvSpPr>
        <p:spPr>
          <a:xfrm>
            <a:off x="6745450" y="3693250"/>
            <a:ext cx="1423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ts val="3400"/>
              <a:buFont typeface="Helvetica Neue Light"/>
              <a:buNone/>
            </a:pPr>
            <a:r>
              <a:t/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ts val="3400"/>
              <a:buFont typeface="Helvetica Neue Light"/>
              <a:buNone/>
            </a:pPr>
            <a:r>
              <a:t/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7699" y="583298"/>
            <a:ext cx="5032123" cy="239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/>
          <p:nvPr>
            <p:ph idx="4294967295" type="ctrTitle"/>
          </p:nvPr>
        </p:nvSpPr>
        <p:spPr>
          <a:xfrm>
            <a:off x="345675" y="485549"/>
            <a:ext cx="2954100" cy="24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Common for robotics applications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Critical for state estimation in unknown environments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Implementation with Lidar can be robust, but costly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22"/>
          <p:cNvSpPr txBox="1"/>
          <p:nvPr>
            <p:ph idx="4294967295" type="ctrTitle"/>
          </p:nvPr>
        </p:nvSpPr>
        <p:spPr>
          <a:xfrm>
            <a:off x="3527775" y="4295750"/>
            <a:ext cx="1423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ts val="3400"/>
              <a:buFont typeface="Helvetica Neue Light"/>
              <a:buNone/>
            </a:pPr>
            <a:r>
              <a:t/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ts val="3400"/>
              <a:buFont typeface="Helvetica Neue Light"/>
              <a:buNone/>
            </a:pPr>
            <a:r>
              <a:t/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" name="Google Shape;127;p22"/>
          <p:cNvSpPr txBox="1"/>
          <p:nvPr>
            <p:ph idx="4294967295" type="ctrTitle"/>
          </p:nvPr>
        </p:nvSpPr>
        <p:spPr>
          <a:xfrm>
            <a:off x="3631225" y="2979325"/>
            <a:ext cx="3515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ts val="3400"/>
              <a:buFont typeface="Helvetica Neue Light"/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Performance of lidar SLAM methods in SubT environment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ts val="3400"/>
              <a:buFont typeface="Helvetica Neue Light"/>
              <a:buNone/>
            </a:pPr>
            <a:r>
              <a:rPr lang="en" sz="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Koval, Kanellakis, and Nikolakopoulos</a:t>
            </a:r>
            <a:r>
              <a:rPr lang="en" sz="800">
                <a:latin typeface="Proxima Nova"/>
                <a:ea typeface="Proxima Nova"/>
                <a:cs typeface="Proxima Nova"/>
                <a:sym typeface="Proxima Nova"/>
              </a:rPr>
              <a:t>, 2022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4300" y="2304727"/>
            <a:ext cx="1352050" cy="24423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>
            <p:ph idx="4294967295" type="ctrTitle"/>
          </p:nvPr>
        </p:nvSpPr>
        <p:spPr>
          <a:xfrm>
            <a:off x="4854947" y="3819738"/>
            <a:ext cx="2722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ts val="3400"/>
              <a:buFont typeface="Helvetica Neue Light"/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LOAM point cloud on a challenging staircase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ts val="3400"/>
              <a:buFont typeface="Helvetica Neue Light"/>
              <a:buNone/>
            </a:pPr>
            <a:r>
              <a:rPr lang="en" sz="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Zhang and Singh</a:t>
            </a:r>
            <a:r>
              <a:rPr lang="en" sz="800">
                <a:latin typeface="Proxima Nova"/>
                <a:ea typeface="Proxima Nova"/>
                <a:cs typeface="Proxima Nova"/>
                <a:sym typeface="Proxima Nova"/>
              </a:rPr>
              <a:t>, 2014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0" name="Google Shape;130;p22"/>
          <p:cNvPicPr preferRelativeResize="0"/>
          <p:nvPr/>
        </p:nvPicPr>
        <p:blipFill rotWithShape="1">
          <a:blip r:embed="rId7">
            <a:alphaModFix/>
          </a:blip>
          <a:srcRect b="16611" l="29644" r="21193" t="10851"/>
          <a:stretch/>
        </p:blipFill>
        <p:spPr>
          <a:xfrm>
            <a:off x="705075" y="2797300"/>
            <a:ext cx="2103849" cy="157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>
            <p:ph idx="4294967295" type="ctrTitle"/>
          </p:nvPr>
        </p:nvSpPr>
        <p:spPr>
          <a:xfrm>
            <a:off x="26975" y="4370550"/>
            <a:ext cx="3515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ts val="3400"/>
              <a:buFont typeface="Helvetica Neue Light"/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Entry-level Lidar from Ouster: $8000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ts val="3400"/>
              <a:buFont typeface="Helvetica Neue Light"/>
              <a:buNone/>
            </a:pPr>
            <a:r>
              <a:rPr lang="en" sz="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8"/>
              </a:rPr>
              <a:t>Pacala</a:t>
            </a:r>
            <a:r>
              <a:rPr lang="en" sz="800">
                <a:latin typeface="Proxima Nova"/>
                <a:ea typeface="Proxima Nova"/>
                <a:cs typeface="Proxima Nova"/>
                <a:sym typeface="Proxima Nova"/>
              </a:rPr>
              <a:t>, 2019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-8930" y="-6697"/>
            <a:ext cx="9162000" cy="392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2750" lIns="32750" spcFirstLastPara="1" rIns="32750" wrap="square" tIns="3275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ct val="100000"/>
              <a:buFont typeface="Helvetica Neue Light"/>
              <a:buNone/>
            </a:pPr>
            <a:r>
              <a:rPr lang="en" sz="2700">
                <a:latin typeface="Proxima Nova Semibold"/>
                <a:ea typeface="Proxima Nova Semibold"/>
                <a:cs typeface="Proxima Nova Semibold"/>
                <a:sym typeface="Proxima Nova Semibold"/>
              </a:rPr>
              <a:t>Visual SLAM</a:t>
            </a:r>
            <a:r>
              <a:rPr lang="en" sz="2700">
                <a:latin typeface="Proxima Nova Semibold"/>
                <a:ea typeface="Proxima Nova Semibold"/>
                <a:cs typeface="Proxima Nova Semibold"/>
                <a:sym typeface="Proxima Nova Semibold"/>
              </a:rPr>
              <a:t> (vSLAM)</a:t>
            </a:r>
            <a:endParaRPr i="0" sz="2700" u="none" cap="none" strike="noStrike">
              <a:solidFill>
                <a:srgbClr val="F5D227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37" name="Google Shape;137;p23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 fontScale="92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 Light"/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138" name="Google Shape;138;p23"/>
          <p:cNvSpPr txBox="1"/>
          <p:nvPr>
            <p:ph idx="4294967295" type="ctrTitle"/>
          </p:nvPr>
        </p:nvSpPr>
        <p:spPr>
          <a:xfrm>
            <a:off x="345675" y="1323749"/>
            <a:ext cx="2954100" cy="24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vSLAM uses primarily visual data for localization and mapping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Two main types: Indirect and Direct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Indirect methods use keypoints, direct methods use pixel-to-pixel comparison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9" name="Google Shape;139;p23"/>
          <p:cNvSpPr txBox="1"/>
          <p:nvPr>
            <p:ph idx="4294967295" type="ctrTitle"/>
          </p:nvPr>
        </p:nvSpPr>
        <p:spPr>
          <a:xfrm>
            <a:off x="3527775" y="4295750"/>
            <a:ext cx="1423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ts val="3400"/>
              <a:buFont typeface="Helvetica Neue Light"/>
              <a:buNone/>
            </a:pPr>
            <a:r>
              <a:t/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ts val="3400"/>
              <a:buFont typeface="Helvetica Neue Light"/>
              <a:buNone/>
            </a:pPr>
            <a:r>
              <a:t/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0" name="Google Shape;140;p23"/>
          <p:cNvSpPr txBox="1"/>
          <p:nvPr>
            <p:ph idx="4294967295" type="ctrTitle"/>
          </p:nvPr>
        </p:nvSpPr>
        <p:spPr>
          <a:xfrm>
            <a:off x="5017400" y="2436125"/>
            <a:ext cx="3515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ts val="3400"/>
              <a:buFont typeface="Helvetica Neue Light"/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The FAST keypoint detector used by ORB in ORB-SLAM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ts val="3400"/>
              <a:buFont typeface="Helvetica Neue Light"/>
              <a:buNone/>
            </a:pPr>
            <a:r>
              <a:rPr lang="en" sz="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Tyagi</a:t>
            </a:r>
            <a:r>
              <a:rPr lang="en" sz="800">
                <a:latin typeface="Proxima Nova"/>
                <a:ea typeface="Proxima Nova"/>
                <a:cs typeface="Proxima Nova"/>
                <a:sym typeface="Proxima Nova"/>
              </a:rPr>
              <a:t>, 2019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" name="Google Shape;141;p23"/>
          <p:cNvSpPr txBox="1"/>
          <p:nvPr>
            <p:ph idx="4294967295" type="ctrTitle"/>
          </p:nvPr>
        </p:nvSpPr>
        <p:spPr>
          <a:xfrm>
            <a:off x="5590772" y="4159838"/>
            <a:ext cx="2722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ts val="3400"/>
              <a:buFont typeface="Helvetica Neue Light"/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Depth Maps from DSO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ts val="3400"/>
              <a:buFont typeface="Helvetica Neue Light"/>
              <a:buNone/>
            </a:pPr>
            <a:r>
              <a:rPr lang="en" sz="800" u="sng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Engels, Kolton, and Cremers</a:t>
            </a:r>
            <a:r>
              <a:rPr lang="en" sz="800">
                <a:latin typeface="Proxima Nova"/>
                <a:ea typeface="Proxima Nova"/>
                <a:cs typeface="Proxima Nova"/>
                <a:sym typeface="Proxima Nova"/>
              </a:rPr>
              <a:t>, 2016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4950" y="474600"/>
            <a:ext cx="3840600" cy="1872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9050" y="3108050"/>
            <a:ext cx="5584026" cy="10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-8930" y="-6697"/>
            <a:ext cx="9162000" cy="392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2750" lIns="32750" spcFirstLastPara="1" rIns="32750" wrap="square" tIns="327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ct val="100000"/>
              <a:buFont typeface="Helvetica Neue Light"/>
              <a:buNone/>
            </a:pPr>
            <a:r>
              <a:rPr lang="en" sz="2700">
                <a:latin typeface="Proxima Nova Semibold"/>
                <a:ea typeface="Proxima Nova Semibold"/>
                <a:cs typeface="Proxima Nova Semibold"/>
                <a:sym typeface="Proxima Nova Semibold"/>
              </a:rPr>
              <a:t>Direct</a:t>
            </a:r>
            <a:r>
              <a:rPr lang="en" sz="2700">
                <a:latin typeface="Proxima Nova Semibold"/>
                <a:ea typeface="Proxima Nova Semibold"/>
                <a:cs typeface="Proxima Nova Semibold"/>
                <a:sym typeface="Proxima Nova Semibold"/>
              </a:rPr>
              <a:t> vSLAM - Direct Sparse Odometry</a:t>
            </a:r>
            <a:endParaRPr sz="27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49" name="Google Shape;149;p24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 fontScale="92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 Light"/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150" name="Google Shape;150;p24"/>
          <p:cNvSpPr txBox="1"/>
          <p:nvPr>
            <p:ph idx="4294967295" type="ctrTitle"/>
          </p:nvPr>
        </p:nvSpPr>
        <p:spPr>
          <a:xfrm>
            <a:off x="281650" y="1323749"/>
            <a:ext cx="2954100" cy="24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Direct Sparse Odometry (DSO) - developed in 2016 by Jakob Engel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Uses direct pixel intensities, but sub-samples candidate points for a sparse map and performance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Improvement possible from illumination information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" name="Google Shape;151;p24"/>
          <p:cNvSpPr txBox="1"/>
          <p:nvPr>
            <p:ph idx="4294967295" type="ctrTitle"/>
          </p:nvPr>
        </p:nvSpPr>
        <p:spPr>
          <a:xfrm>
            <a:off x="3527775" y="4295750"/>
            <a:ext cx="1423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ts val="3400"/>
              <a:buFont typeface="Helvetica Neue Light"/>
              <a:buNone/>
            </a:pPr>
            <a:r>
              <a:t/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ts val="3400"/>
              <a:buFont typeface="Helvetica Neue Light"/>
              <a:buNone/>
            </a:pPr>
            <a:r>
              <a:t/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" name="Google Shape;152;p24"/>
          <p:cNvSpPr txBox="1"/>
          <p:nvPr>
            <p:ph idx="4294967295" type="ctrTitle"/>
          </p:nvPr>
        </p:nvSpPr>
        <p:spPr>
          <a:xfrm>
            <a:off x="5684547" y="2773713"/>
            <a:ext cx="2722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ts val="3400"/>
              <a:buFont typeface="Helvetica Neue Light"/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DSO compared with LSD-SLAM and ORB-SLAM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ts val="3400"/>
              <a:buFont typeface="Helvetica Neue Light"/>
              <a:buNone/>
            </a:pPr>
            <a:r>
              <a:rPr lang="en" sz="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Engels, Kolton, and Cremers</a:t>
            </a:r>
            <a:r>
              <a:rPr lang="en" sz="800">
                <a:latin typeface="Proxima Nova"/>
                <a:ea typeface="Proxima Nova"/>
                <a:cs typeface="Proxima Nova"/>
                <a:sym typeface="Proxima Nova"/>
              </a:rPr>
              <a:t>, 2016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8800" y="617450"/>
            <a:ext cx="3778025" cy="210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3450" y="3190138"/>
            <a:ext cx="1686999" cy="154947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4"/>
          <p:cNvSpPr txBox="1"/>
          <p:nvPr>
            <p:ph idx="4294967295" type="ctrTitle"/>
          </p:nvPr>
        </p:nvSpPr>
        <p:spPr>
          <a:xfrm>
            <a:off x="3206322" y="4295738"/>
            <a:ext cx="2722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ts val="3400"/>
              <a:buFont typeface="Helvetica Neue Light"/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DSO performance across OIVIO dataset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ts val="3400"/>
              <a:buFont typeface="Helvetica Neue Light"/>
              <a:buNone/>
            </a:pPr>
            <a:r>
              <a:rPr lang="en" sz="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Kasper, McGuire, and Heckman</a:t>
            </a:r>
            <a:r>
              <a:rPr lang="en" sz="800">
                <a:latin typeface="Proxima Nova"/>
                <a:ea typeface="Proxima Nova"/>
                <a:cs typeface="Proxima Nova"/>
                <a:sym typeface="Proxima Nova"/>
              </a:rPr>
              <a:t>, 2019 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53100" y="3166119"/>
            <a:ext cx="1578451" cy="1501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-8930" y="-6697"/>
            <a:ext cx="9162000" cy="392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2750" lIns="32750" spcFirstLastPara="1" rIns="32750" wrap="square" tIns="327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ct val="100000"/>
              <a:buFont typeface="Helvetica Neue Light"/>
              <a:buNone/>
            </a:pPr>
            <a:r>
              <a:rPr lang="en" sz="2700">
                <a:latin typeface="Proxima Nova Semibold"/>
                <a:ea typeface="Proxima Nova Semibold"/>
                <a:cs typeface="Proxima Nova Semibold"/>
                <a:sym typeface="Proxima Nova Semibold"/>
              </a:rPr>
              <a:t>Background Summary</a:t>
            </a:r>
            <a:endParaRPr sz="27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62" name="Google Shape;162;p25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 fontScale="92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 Light"/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163" name="Google Shape;163;p25"/>
          <p:cNvSpPr txBox="1"/>
          <p:nvPr>
            <p:ph idx="4294967295" type="ctrTitle"/>
          </p:nvPr>
        </p:nvSpPr>
        <p:spPr>
          <a:xfrm>
            <a:off x="865425" y="1323750"/>
            <a:ext cx="7413300" cy="24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arenR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Robots need to navigate low-light environments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arenR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Cameras are cheaper and more 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ubiquitous than Lidar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arenR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Direct methods have a lighting-constancy assumption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arenR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Direct methods currently perform poorly in these environments, but there is room for improvement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4" name="Google Shape;164;p25"/>
          <p:cNvSpPr txBox="1"/>
          <p:nvPr>
            <p:ph idx="4294967295" type="ctrTitle"/>
          </p:nvPr>
        </p:nvSpPr>
        <p:spPr>
          <a:xfrm>
            <a:off x="3527775" y="4295750"/>
            <a:ext cx="1423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ts val="3400"/>
              <a:buFont typeface="Helvetica Neue Light"/>
              <a:buNone/>
            </a:pPr>
            <a:r>
              <a:t/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ts val="3400"/>
              <a:buFont typeface="Helvetica Neue Light"/>
              <a:buNone/>
            </a:pPr>
            <a:r>
              <a:t/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